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6858000" cy="9144000" type="screen4x3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B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764" y="37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6536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22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669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32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257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99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944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997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16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391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171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51EB0-ED82-49B5-A277-A890D3F5EAA2}" type="datetimeFigureOut">
              <a:rPr lang="ko-KR" altLang="en-US" smtClean="0"/>
              <a:pPr/>
              <a:t>2014-09-11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632E1-A549-48C9-B7D1-7B6F4FCC66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512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929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직사각형 12"/>
          <p:cNvSpPr/>
          <p:nvPr/>
        </p:nvSpPr>
        <p:spPr>
          <a:xfrm>
            <a:off x="1" y="8478668"/>
            <a:ext cx="6857999" cy="665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" name="그룹 17"/>
          <p:cNvGrpSpPr/>
          <p:nvPr/>
        </p:nvGrpSpPr>
        <p:grpSpPr>
          <a:xfrm>
            <a:off x="693146" y="1720656"/>
            <a:ext cx="5668626" cy="299028"/>
            <a:chOff x="674479" y="8473731"/>
            <a:chExt cx="6005806" cy="299028"/>
          </a:xfrm>
        </p:grpSpPr>
        <p:pic>
          <p:nvPicPr>
            <p:cNvPr id="19" name="Picture -94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5000" contrast="3000"/>
                      </a14:imgEffect>
                    </a14:imgLayer>
                  </a14:imgProps>
                </a:ext>
              </a:extLst>
            </a:blip>
            <a:srcRect r="9818" b="9818"/>
            <a:stretch>
              <a:fillRect/>
            </a:stretch>
          </p:blipFill>
          <p:spPr bwMode="auto">
            <a:xfrm>
              <a:off x="674479" y="8626250"/>
              <a:ext cx="135241" cy="14650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0" name="Text Box -948"/>
            <p:cNvSpPr txBox="1">
              <a:spLocks noChangeArrowheads="1"/>
            </p:cNvSpPr>
            <p:nvPr/>
          </p:nvSpPr>
          <p:spPr bwMode="auto">
            <a:xfrm>
              <a:off x="877085" y="8473731"/>
              <a:ext cx="5803200" cy="2510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400" tIns="0" rIns="25400" bIns="0" anchor="ctr"/>
            <a:lstStyle/>
            <a:p>
              <a:pPr>
                <a:defRPr/>
              </a:pPr>
              <a:endParaRPr lang="en-US" altLang="ko-KR" sz="1300" kern="0" spc="-16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다음_Regular" pitchFamily="2" charset="-127"/>
                <a:ea typeface="다음_Regular" pitchFamily="2" charset="-127"/>
                <a:cs typeface="+mj-cs"/>
              </a:endParaRPr>
            </a:p>
            <a:p>
              <a:pPr>
                <a:defRPr/>
              </a:pPr>
              <a:r>
                <a:rPr lang="ko-KR" altLang="en-US" sz="1300" kern="0" spc="-9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000000">
                          <a:lumMod val="75000"/>
                          <a:lumOff val="25000"/>
                        </a:srgbClr>
                      </a:gs>
                      <a:gs pos="100000">
                        <a:srgbClr val="000000">
                          <a:lumMod val="95000"/>
                          <a:lumOff val="5000"/>
                        </a:srgbClr>
                      </a:gs>
                    </a:gsLst>
                    <a:lin ang="5400000" scaled="0"/>
                  </a:gra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수료증 발급 관련 안내</a:t>
              </a:r>
              <a:endParaRPr lang="ko-KR" altLang="en-US" sz="1300" kern="0" spc="-9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다음_Regular" pitchFamily="2" charset="-127"/>
                <a:ea typeface="다음_Regular" pitchFamily="2" charset="-127"/>
                <a:cs typeface="+mj-cs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692695" y="1043608"/>
            <a:ext cx="547260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방문형</a:t>
            </a:r>
            <a:r>
              <a:rPr lang="ko-KR" alt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2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교육 </a:t>
            </a:r>
            <a:r>
              <a:rPr lang="ko-KR" alt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온라인 수강신청 </a:t>
            </a:r>
            <a:r>
              <a:rPr lang="ko-KR" altLang="en-US" sz="2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안내문 </a:t>
            </a:r>
            <a:endParaRPr lang="en-US" altLang="ko-KR" sz="2600" b="1" dirty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730210" y="2013313"/>
            <a:ext cx="5631562" cy="1485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buFont typeface="Wingdings" pitchFamily="2" charset="2"/>
              <a:buChar char="§"/>
              <a:defRPr/>
            </a:pPr>
            <a:r>
              <a:rPr lang="en-US" altLang="ko-KR" sz="1300" kern="0" spc="-9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KIRD </a:t>
            </a:r>
            <a:r>
              <a:rPr lang="ko-KR" altLang="en-US" sz="1300" kern="0" spc="-9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홈페이지에서 수강신청 </a:t>
            </a:r>
            <a:r>
              <a:rPr lang="en-US" altLang="ko-KR" sz="1300" kern="0" spc="-9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+</a:t>
            </a:r>
            <a:r>
              <a:rPr lang="ko-KR" altLang="en-US" sz="1300" kern="0" spc="-9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출석부 서명 완료 시  </a:t>
            </a:r>
            <a:r>
              <a:rPr lang="ko-KR" altLang="en-US" sz="1300" b="1" u="sng" kern="0" spc="-9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수료증 발급 </a:t>
            </a:r>
            <a:endParaRPr lang="en-US" altLang="ko-KR" sz="1300" b="1" u="sng" kern="0" spc="-9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468D6"/>
              </a:buClr>
              <a:defRPr/>
            </a:pPr>
            <a:r>
              <a:rPr lang="en-US" altLang="ko-KR" sz="1100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</a:t>
            </a:r>
            <a:r>
              <a:rPr lang="en-US" altLang="ko-KR" sz="1100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 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※ </a:t>
            </a:r>
            <a:r>
              <a:rPr lang="ko-KR" altLang="en-US" sz="1100" i="1" kern="0" spc="-8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수료증은 추후 연구재단</a:t>
            </a:r>
            <a:r>
              <a:rPr lang="en-US" altLang="ko-KR" sz="1100" i="1" kern="0" spc="-8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/</a:t>
            </a:r>
            <a:r>
              <a:rPr lang="ko-KR" altLang="en-US" sz="1100" i="1" kern="0" spc="-8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교육부 사업 </a:t>
            </a:r>
            <a:r>
              <a:rPr lang="ko-KR" altLang="en-US" sz="1100" i="1" kern="0" spc="-8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신청 시 연구윤리 교육 </a:t>
            </a:r>
            <a:r>
              <a:rPr lang="ko-KR" altLang="en-US" sz="1100" i="1" kern="0" spc="-8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수료 증빙으로 제출 가능</a:t>
            </a:r>
            <a:endParaRPr lang="en-US" altLang="ko-KR" sz="1100" i="1" kern="0" spc="-8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468D6"/>
              </a:buClr>
              <a:defRPr/>
            </a:pPr>
            <a:r>
              <a:rPr lang="en-US" altLang="ko-KR" sz="1100" i="1" kern="0" spc="-8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</a:t>
            </a:r>
            <a:r>
              <a:rPr lang="en-US" altLang="ko-KR" sz="1100" i="1" kern="0" spc="-8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  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※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발급 방법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: KIRD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홈페이지 로그인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-</a:t>
            </a:r>
            <a:r>
              <a:rPr lang="ko-KR" altLang="en-US" sz="1100" i="1" kern="0" dirty="0" err="1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마이페이지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-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수료증발급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-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발급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“go”-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해당과정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선택</a:t>
            </a:r>
            <a:endParaRPr lang="en-US" altLang="ko-KR" sz="1100" i="1" kern="0" spc="-8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2468D6"/>
              </a:buClr>
              <a:defRPr/>
            </a:pPr>
            <a:endParaRPr lang="en-US" altLang="ko-KR" sz="600" i="1" kern="0" spc="-8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2468D6"/>
              </a:buClr>
              <a:defRPr/>
            </a:pPr>
            <a:r>
              <a:rPr lang="en-US" altLang="ko-KR" sz="1400" u="sng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★ </a:t>
            </a:r>
            <a:r>
              <a:rPr lang="ko-KR" altLang="en-US" sz="1400" u="sng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수료증은 온라인 상으로 발급되므로 홈페이지 수강신청을 하신 후 </a:t>
            </a:r>
            <a:endParaRPr lang="en-US" altLang="ko-KR" sz="1400" u="sng" kern="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2468D6"/>
              </a:buClr>
              <a:defRPr/>
            </a:pPr>
            <a:r>
              <a:rPr lang="ko-KR" altLang="en-US" sz="1400" u="sng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출석부 서명까지 완료하셔야 발급이 가능합니다</a:t>
            </a:r>
            <a:r>
              <a:rPr lang="en-US" altLang="ko-KR" sz="1600" u="sng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!!</a:t>
            </a:r>
            <a:r>
              <a:rPr lang="en-US" altLang="ko-KR" sz="1600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 </a:t>
            </a:r>
            <a:r>
              <a:rPr lang="ko-KR" altLang="en-US" sz="1600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  </a:t>
            </a:r>
            <a:endParaRPr lang="en-US" altLang="ko-KR" sz="1600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713904" y="3585836"/>
            <a:ext cx="6005806" cy="286328"/>
            <a:chOff x="674479" y="8486431"/>
            <a:chExt cx="6005806" cy="286328"/>
          </a:xfrm>
        </p:grpSpPr>
        <p:pic>
          <p:nvPicPr>
            <p:cNvPr id="25" name="Picture -94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5000" contrast="3000"/>
                      </a14:imgEffect>
                    </a14:imgLayer>
                  </a14:imgProps>
                </a:ext>
              </a:extLst>
            </a:blip>
            <a:srcRect r="9818" b="9818"/>
            <a:stretch>
              <a:fillRect/>
            </a:stretch>
          </p:blipFill>
          <p:spPr bwMode="auto">
            <a:xfrm>
              <a:off x="674479" y="8626250"/>
              <a:ext cx="135241" cy="14650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6" name="Text Box -948"/>
            <p:cNvSpPr txBox="1">
              <a:spLocks noChangeArrowheads="1"/>
            </p:cNvSpPr>
            <p:nvPr/>
          </p:nvSpPr>
          <p:spPr bwMode="auto">
            <a:xfrm>
              <a:off x="877085" y="8486431"/>
              <a:ext cx="5803200" cy="2510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400" tIns="0" rIns="25400" bIns="0" anchor="ctr"/>
            <a:lstStyle/>
            <a:p>
              <a:pPr>
                <a:defRPr/>
              </a:pPr>
              <a:endParaRPr lang="en-US" altLang="ko-KR" sz="1300" kern="0" spc="-16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다음_Regular" pitchFamily="2" charset="-127"/>
                <a:ea typeface="다음_Regular" pitchFamily="2" charset="-127"/>
                <a:cs typeface="+mj-cs"/>
              </a:endParaRPr>
            </a:p>
            <a:p>
              <a:pPr>
                <a:defRPr/>
              </a:pPr>
              <a:r>
                <a:rPr lang="ko-KR" altLang="en-US" sz="1300" kern="0" spc="-16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000000">
                          <a:lumMod val="75000"/>
                          <a:lumOff val="25000"/>
                        </a:srgbClr>
                      </a:gs>
                      <a:gs pos="100000">
                        <a:srgbClr val="000000">
                          <a:lumMod val="95000"/>
                          <a:lumOff val="5000"/>
                        </a:srgbClr>
                      </a:gs>
                    </a:gsLst>
                    <a:lin ang="5400000" scaled="0"/>
                  </a:gra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온라인  수강신청  방법  </a:t>
              </a:r>
              <a:r>
                <a:rPr lang="en-US" altLang="ko-KR" sz="1300" u="sng" kern="0" spc="-8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(※ 2014. 9. 22(</a:t>
              </a:r>
              <a:r>
                <a:rPr lang="ko-KR" altLang="en-US" sz="1300" u="sng" kern="0" spc="-8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월</a:t>
              </a:r>
              <a:r>
                <a:rPr lang="en-US" altLang="ko-KR" sz="1300" u="sng" kern="0" spc="-8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)</a:t>
              </a:r>
              <a:r>
                <a:rPr lang="ko-KR" altLang="en-US" sz="1300" u="sng" kern="0" spc="-8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 까지  수강신청 가능</a:t>
              </a:r>
              <a:r>
                <a:rPr lang="en-US" altLang="ko-KR" sz="1300" kern="0" spc="-8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)</a:t>
              </a:r>
              <a:r>
                <a:rPr lang="ko-KR" altLang="en-US" sz="1300" kern="0" spc="-80" dirty="0" smtClean="0">
                  <a:ln w="6350" cmpd="sng">
                    <a:solidFill>
                      <a:srgbClr val="000000">
                        <a:lumMod val="75000"/>
                        <a:lumOff val="25000"/>
                        <a:alpha val="22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다음_Regular" pitchFamily="2" charset="-127"/>
                  <a:ea typeface="다음_Regular" pitchFamily="2" charset="-127"/>
                  <a:cs typeface="+mj-cs"/>
                </a:rPr>
                <a:t> </a:t>
              </a:r>
              <a:endParaRPr lang="ko-KR" altLang="en-US" sz="1300" kern="0" spc="-8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다음_Regular" pitchFamily="2" charset="-127"/>
                <a:ea typeface="다음_Regular" pitchFamily="2" charset="-127"/>
                <a:cs typeface="+mj-cs"/>
              </a:endParaRPr>
            </a:p>
          </p:txBody>
        </p:sp>
      </p:grpSp>
      <p:sp>
        <p:nvSpPr>
          <p:cNvPr id="27" name="모서리가 둥근 직사각형 26"/>
          <p:cNvSpPr>
            <a:spLocks/>
          </p:cNvSpPr>
          <p:nvPr/>
        </p:nvSpPr>
        <p:spPr>
          <a:xfrm>
            <a:off x="692696" y="4051057"/>
            <a:ext cx="1080000" cy="360000"/>
          </a:xfrm>
          <a:prstGeom prst="roundRect">
            <a:avLst/>
          </a:prstGeom>
          <a:solidFill>
            <a:srgbClr val="FCDBC0"/>
          </a:solidFill>
          <a:ln w="25400">
            <a:noFill/>
          </a:ln>
          <a:effectLst>
            <a:outerShdw blurRad="38100" dist="381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Step </a:t>
            </a:r>
            <a:r>
              <a:rPr lang="en-US" altLang="ko-KR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1. </a:t>
            </a:r>
            <a:endParaRPr lang="ko-KR" altLang="en-US" dirty="0"/>
          </a:p>
        </p:txBody>
      </p:sp>
      <p:sp>
        <p:nvSpPr>
          <p:cNvPr id="28" name="모서리가 둥근 직사각형 27"/>
          <p:cNvSpPr>
            <a:spLocks/>
          </p:cNvSpPr>
          <p:nvPr/>
        </p:nvSpPr>
        <p:spPr>
          <a:xfrm>
            <a:off x="692696" y="4585117"/>
            <a:ext cx="1080000" cy="360000"/>
          </a:xfrm>
          <a:prstGeom prst="roundRect">
            <a:avLst/>
          </a:prstGeom>
          <a:solidFill>
            <a:srgbClr val="FCDBC0"/>
          </a:solidFill>
          <a:ln w="25400">
            <a:noFill/>
          </a:ln>
          <a:effectLst>
            <a:outerShdw blurRad="38100" dist="381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Step 2.</a:t>
            </a:r>
            <a:endParaRPr lang="ko-KR" altLang="en-US" dirty="0"/>
          </a:p>
        </p:txBody>
      </p:sp>
      <p:sp>
        <p:nvSpPr>
          <p:cNvPr id="29" name="모서리가 둥근 직사각형 28"/>
          <p:cNvSpPr>
            <a:spLocks/>
          </p:cNvSpPr>
          <p:nvPr/>
        </p:nvSpPr>
        <p:spPr>
          <a:xfrm>
            <a:off x="692696" y="5554325"/>
            <a:ext cx="1080000" cy="360000"/>
          </a:xfrm>
          <a:prstGeom prst="roundRect">
            <a:avLst/>
          </a:prstGeom>
          <a:solidFill>
            <a:srgbClr val="FCDBC0"/>
          </a:solidFill>
          <a:ln w="25400">
            <a:noFill/>
          </a:ln>
          <a:effectLst>
            <a:outerShdw blurRad="38100" dist="381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Step 3. </a:t>
            </a:r>
            <a:endParaRPr lang="ko-KR" altLang="en-US" dirty="0"/>
          </a:p>
        </p:txBody>
      </p:sp>
      <p:sp>
        <p:nvSpPr>
          <p:cNvPr id="30" name="모서리가 둥근 직사각형 29"/>
          <p:cNvSpPr>
            <a:spLocks/>
          </p:cNvSpPr>
          <p:nvPr/>
        </p:nvSpPr>
        <p:spPr>
          <a:xfrm>
            <a:off x="692696" y="6088385"/>
            <a:ext cx="1080000" cy="360000"/>
          </a:xfrm>
          <a:prstGeom prst="roundRect">
            <a:avLst/>
          </a:prstGeom>
          <a:solidFill>
            <a:srgbClr val="FCDBC0"/>
          </a:solidFill>
          <a:ln w="25400">
            <a:noFill/>
          </a:ln>
          <a:effectLst>
            <a:outerShdw blurRad="38100" dist="381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Step 4. </a:t>
            </a:r>
            <a:endParaRPr lang="ko-KR" altLang="en-US" dirty="0"/>
          </a:p>
        </p:txBody>
      </p:sp>
      <p:sp>
        <p:nvSpPr>
          <p:cNvPr id="31" name="모서리가 둥근 직사각형 30"/>
          <p:cNvSpPr>
            <a:spLocks/>
          </p:cNvSpPr>
          <p:nvPr/>
        </p:nvSpPr>
        <p:spPr>
          <a:xfrm>
            <a:off x="692696" y="6622445"/>
            <a:ext cx="1080000" cy="360000"/>
          </a:xfrm>
          <a:prstGeom prst="roundRect">
            <a:avLst/>
          </a:prstGeom>
          <a:solidFill>
            <a:srgbClr val="FCDBC0"/>
          </a:solidFill>
          <a:ln w="25400">
            <a:noFill/>
          </a:ln>
          <a:effectLst>
            <a:outerShdw blurRad="38100" dist="381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Step 5. </a:t>
            </a:r>
            <a:endParaRPr lang="ko-KR" altLang="en-US" dirty="0"/>
          </a:p>
        </p:txBody>
      </p:sp>
      <p:sp>
        <p:nvSpPr>
          <p:cNvPr id="32" name="모서리가 둥근 직사각형 31"/>
          <p:cNvSpPr>
            <a:spLocks/>
          </p:cNvSpPr>
          <p:nvPr/>
        </p:nvSpPr>
        <p:spPr>
          <a:xfrm>
            <a:off x="692696" y="7156505"/>
            <a:ext cx="1080000" cy="360000"/>
          </a:xfrm>
          <a:prstGeom prst="roundRect">
            <a:avLst/>
          </a:prstGeom>
          <a:solidFill>
            <a:srgbClr val="FCDBC0"/>
          </a:solidFill>
          <a:ln w="25400">
            <a:noFill/>
          </a:ln>
          <a:effectLst>
            <a:outerShdw blurRad="38100" dist="381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Step 6. </a:t>
            </a:r>
            <a:endParaRPr lang="ko-KR" altLang="en-US" dirty="0"/>
          </a:p>
        </p:txBody>
      </p:sp>
      <p:sp>
        <p:nvSpPr>
          <p:cNvPr id="33" name="모서리가 둥근 직사각형 32"/>
          <p:cNvSpPr>
            <a:spLocks/>
          </p:cNvSpPr>
          <p:nvPr/>
        </p:nvSpPr>
        <p:spPr>
          <a:xfrm>
            <a:off x="692696" y="7690565"/>
            <a:ext cx="1080000" cy="360000"/>
          </a:xfrm>
          <a:prstGeom prst="roundRect">
            <a:avLst/>
          </a:prstGeom>
          <a:solidFill>
            <a:srgbClr val="FCDBC0"/>
          </a:solidFill>
          <a:ln w="25400">
            <a:noFill/>
          </a:ln>
          <a:effectLst>
            <a:outerShdw blurRad="38100" dist="381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Step 7. </a:t>
            </a:r>
            <a:endParaRPr lang="ko-KR" altLang="en-US" dirty="0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1846533" y="4563966"/>
            <a:ext cx="4294228" cy="880117"/>
          </a:xfrm>
          <a:prstGeom prst="roundRect">
            <a:avLst>
              <a:gd name="adj" fmla="val 28291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spc="-7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홈 화면 우측 상단 회원가입 버튼 클릭 후 절차에 따라 가입</a:t>
            </a:r>
            <a:endParaRPr lang="en-US" altLang="ko-KR" sz="1300" b="1" kern="0" spc="-7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※ </a:t>
            </a:r>
            <a:r>
              <a:rPr lang="ko-KR" altLang="en-US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이미 가입되어 있는 회원은 절차 생략 후 홈페이지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로그인</a:t>
            </a:r>
            <a:endParaRPr lang="en-US" altLang="ko-KR" sz="1100" i="1" kern="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※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직무선택 시 유의사항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: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연구개발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(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교수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/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학생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/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기관 연구직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)</a:t>
            </a: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                                   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연구행정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(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대학 교직원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/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기관 행정직원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)</a:t>
            </a:r>
            <a:endParaRPr lang="en-US" altLang="ko-KR" sz="1100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1844519" y="4029620"/>
            <a:ext cx="4283542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300" b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www.kird.re.kr  </a:t>
            </a:r>
            <a:r>
              <a:rPr lang="ko-KR" altLang="en-US" sz="1300" b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홈페이지 접속 </a:t>
            </a:r>
            <a:endParaRPr lang="en-US" altLang="ko-KR" sz="1300" b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36" name="모서리가 둥근 직사각형 35"/>
          <p:cNvSpPr/>
          <p:nvPr/>
        </p:nvSpPr>
        <p:spPr>
          <a:xfrm>
            <a:off x="1833833" y="6067802"/>
            <a:ext cx="4283542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홈 화면 중앙 </a:t>
            </a:r>
            <a:r>
              <a:rPr lang="en-US" altLang="ko-KR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[</a:t>
            </a: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대학교육</a:t>
            </a:r>
            <a:r>
              <a:rPr lang="en-US" altLang="ko-KR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] </a:t>
            </a: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탭 </a:t>
            </a:r>
            <a:r>
              <a:rPr lang="ko-KR" altLang="en-US" sz="1300" b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선택</a:t>
            </a:r>
            <a:endParaRPr lang="en-US" altLang="ko-KR" sz="1300" b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spc="-12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※ 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찾는 교육과정이 </a:t>
            </a:r>
            <a:r>
              <a:rPr lang="ko-KR" altLang="en-US" sz="1100" i="1" kern="0" spc="-12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없을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시 우측</a:t>
            </a:r>
            <a:r>
              <a:rPr lang="en-US" altLang="ko-KR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상단 </a:t>
            </a:r>
            <a:r>
              <a:rPr lang="en-US" altLang="ko-KR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“more”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클릭 후  월별 교육과정 </a:t>
            </a:r>
            <a:r>
              <a:rPr lang="ko-KR" altLang="en-US" sz="1100" i="1" kern="0" spc="-12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검색</a:t>
            </a:r>
            <a:endParaRPr lang="en-US" altLang="ko-KR" sz="1100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1833833" y="6602147"/>
            <a:ext cx="4283542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수강하려는 과정 선택</a:t>
            </a:r>
            <a:endParaRPr lang="en-US" altLang="ko-KR" sz="1300" b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  <a:p>
            <a:pPr algn="ctr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4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※ [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서울시립대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]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연구윤리 </a:t>
            </a:r>
            <a:r>
              <a:rPr lang="ko-KR" altLang="en-US" sz="1100" i="1" kern="0" dirty="0" err="1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방문형</a:t>
            </a:r>
            <a:r>
              <a:rPr lang="ko-KR" altLang="en-US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교육 과정 형태로 개설 </a:t>
            </a:r>
            <a:endParaRPr lang="en-US" altLang="ko-KR" sz="1100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38" name="모서리가 둥근 직사각형 37"/>
          <p:cNvSpPr/>
          <p:nvPr/>
        </p:nvSpPr>
        <p:spPr>
          <a:xfrm>
            <a:off x="1833833" y="7136492"/>
            <a:ext cx="4283542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수강신청 버튼 클릭 후 확인버튼 클릭 </a:t>
            </a:r>
            <a:endParaRPr lang="en-US" altLang="ko-KR" sz="1300" b="1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1833833" y="5533458"/>
            <a:ext cx="4283542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spc="-7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로그</a:t>
            </a:r>
            <a:r>
              <a:rPr lang="ko-KR" altLang="en-US" sz="1300" b="1" kern="0" spc="-7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인</a:t>
            </a:r>
            <a:endParaRPr lang="en-US" altLang="ko-KR" sz="1100" b="1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1833833" y="7660081"/>
            <a:ext cx="4283542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dirty="0" err="1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마이페이지에서</a:t>
            </a: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 수강 신청 상태 최종 확인 </a:t>
            </a:r>
            <a:endParaRPr lang="en-US" altLang="ko-KR" sz="1300" b="1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487430" y="8141606"/>
            <a:ext cx="576064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★ </a:t>
            </a:r>
            <a:r>
              <a:rPr lang="ko-KR" altLang="en-US" sz="1400" b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온라인 신청 후 교육  불참 시 수강신청은 </a:t>
            </a:r>
            <a:r>
              <a:rPr lang="ko-KR" altLang="en-US" sz="14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자동으로 취소됩니다</a:t>
            </a:r>
            <a:r>
              <a:rPr lang="en-US" altLang="ko-KR" sz="14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옥션고딕 M" pitchFamily="2" charset="-127"/>
                <a:ea typeface="옥션고딕 M" pitchFamily="2" charset="-127"/>
              </a:rPr>
              <a:t>.</a:t>
            </a:r>
            <a:endParaRPr lang="ko-KR" altLang="en-US" sz="1400" b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옥션고딕 M" pitchFamily="2" charset="-127"/>
              <a:ea typeface="옥션고딕 M" pitchFamily="2" charset="-127"/>
            </a:endParaRPr>
          </a:p>
        </p:txBody>
      </p:sp>
      <p:sp>
        <p:nvSpPr>
          <p:cNvPr id="43" name="Text Box -1022"/>
          <p:cNvSpPr txBox="1">
            <a:spLocks noChangeArrowheads="1"/>
          </p:cNvSpPr>
          <p:nvPr/>
        </p:nvSpPr>
        <p:spPr bwMode="auto">
          <a:xfrm>
            <a:off x="-93465" y="8578740"/>
            <a:ext cx="7554913" cy="422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54000" tIns="0" rIns="254000" bIns="0"/>
          <a:lstStyle/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305-340 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대전광역시 유성구 엑스포로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123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번길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 (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도룡동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27-5)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대표전화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042-820-5600 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팩스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042-863-0790</a:t>
            </a:r>
          </a:p>
          <a:p>
            <a:pPr>
              <a:defRPr/>
            </a:pPr>
            <a:endParaRPr lang="ko-KR" altLang="en-US" sz="1000" spc="-130" dirty="0">
              <a:solidFill>
                <a:schemeClr val="tx1">
                  <a:lumMod val="65000"/>
                  <a:lumOff val="3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Copyright(C) KIRD Inc.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국가과학기술인력개발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All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Right  reserved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513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45"/>
            <a:ext cx="6858000" cy="9152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621660"/>
            <a:ext cx="6664152" cy="43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직사각형 19"/>
          <p:cNvSpPr/>
          <p:nvPr/>
        </p:nvSpPr>
        <p:spPr>
          <a:xfrm>
            <a:off x="1" y="8478668"/>
            <a:ext cx="6857999" cy="665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5384791" y="1695009"/>
            <a:ext cx="288032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588054" y="3742629"/>
            <a:ext cx="360040" cy="2368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오른쪽 화살표 4"/>
          <p:cNvSpPr/>
          <p:nvPr/>
        </p:nvSpPr>
        <p:spPr>
          <a:xfrm>
            <a:off x="5009307" y="1664574"/>
            <a:ext cx="288032" cy="21602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4650414" y="1596522"/>
            <a:ext cx="288032" cy="324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a대한늬우스L" panose="02020600000000000000" pitchFamily="18" charset="-127"/>
                <a:ea typeface="a대한늬우스L" panose="02020600000000000000" pitchFamily="18" charset="-127"/>
              </a:rPr>
              <a:t>1</a:t>
            </a:r>
          </a:p>
        </p:txBody>
      </p:sp>
      <p:sp>
        <p:nvSpPr>
          <p:cNvPr id="11" name="오른쪽 화살표 10"/>
          <p:cNvSpPr/>
          <p:nvPr/>
        </p:nvSpPr>
        <p:spPr>
          <a:xfrm rot="8041608">
            <a:off x="2892557" y="3515308"/>
            <a:ext cx="288032" cy="21602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3217748" y="3353860"/>
            <a:ext cx="288032" cy="324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a대한늬우스L" panose="02020600000000000000" pitchFamily="18" charset="-127"/>
                <a:ea typeface="a대한늬우스L" panose="02020600000000000000" pitchFamily="18" charset="-127"/>
              </a:rPr>
              <a:t>2</a:t>
            </a:r>
            <a:endParaRPr lang="en-US" altLang="ko-KR" dirty="0" smtClean="0">
              <a:solidFill>
                <a:schemeClr val="tx1"/>
              </a:solidFill>
              <a:latin typeface="a대한늬우스L" panose="02020600000000000000" pitchFamily="18" charset="-127"/>
              <a:ea typeface="a대한늬우스L" panose="02020600000000000000" pitchFamily="18" charset="-127"/>
            </a:endParaRPr>
          </a:p>
        </p:txBody>
      </p:sp>
      <p:sp>
        <p:nvSpPr>
          <p:cNvPr id="14" name="오른쪽 화살표 13"/>
          <p:cNvSpPr/>
          <p:nvPr/>
        </p:nvSpPr>
        <p:spPr>
          <a:xfrm rot="19386647">
            <a:off x="4185084" y="4003119"/>
            <a:ext cx="288032" cy="21602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3861048" y="4163905"/>
            <a:ext cx="288032" cy="324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a대한늬우스L" panose="02020600000000000000" pitchFamily="18" charset="-127"/>
                <a:ea typeface="a대한늬우스L" panose="02020600000000000000" pitchFamily="18" charset="-127"/>
              </a:rPr>
              <a:t>3</a:t>
            </a: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064311" y="6443748"/>
            <a:ext cx="4942262" cy="880117"/>
          </a:xfrm>
          <a:prstGeom prst="roundRect">
            <a:avLst>
              <a:gd name="adj" fmla="val 28291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spc="-7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홈 화면 우측 상단 회원가입 버튼 클릭 후 절차에 따라 가입</a:t>
            </a:r>
            <a:endParaRPr lang="en-US" altLang="ko-KR" sz="1300" b="1" kern="0" spc="-7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※ </a:t>
            </a:r>
            <a:r>
              <a:rPr lang="ko-KR" altLang="en-US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이미 가입되어 있는 회원은 절차 생략 후 홈페이지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로그인</a:t>
            </a:r>
            <a:endParaRPr lang="en-US" altLang="ko-KR" sz="1100" i="1" kern="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※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직무선택 시 유의사항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: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연구개발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교수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/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학생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/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기관 연구직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                                       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연구행정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대학 교직원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/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기관 행정직원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  <a:endParaRPr lang="en-US" altLang="ko-KR" sz="1100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1069653" y="7521818"/>
            <a:ext cx="4929964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홈 화면 중앙 </a:t>
            </a:r>
            <a:r>
              <a:rPr lang="en-US" altLang="ko-KR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[</a:t>
            </a: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대학교육</a:t>
            </a:r>
            <a:r>
              <a:rPr lang="en-US" altLang="ko-KR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] </a:t>
            </a: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탭 </a:t>
            </a:r>
            <a:r>
              <a:rPr lang="ko-KR" altLang="en-US" sz="1300" b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선택</a:t>
            </a:r>
            <a:endParaRPr lang="en-US" altLang="ko-KR" sz="1300" b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100" i="1" kern="0" spc="-12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※ 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찾는 교육과정이 </a:t>
            </a:r>
            <a:r>
              <a:rPr lang="ko-KR" altLang="en-US" sz="1100" i="1" kern="0" spc="-12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없을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시 우측</a:t>
            </a:r>
            <a:r>
              <a:rPr lang="en-US" altLang="ko-KR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상단 </a:t>
            </a:r>
            <a:r>
              <a:rPr lang="en-US" altLang="ko-KR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“more” </a:t>
            </a:r>
            <a:r>
              <a:rPr lang="ko-KR" altLang="en-US" sz="1100" i="1" kern="0" spc="-12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클릭 후  월별 교육과정 </a:t>
            </a:r>
            <a:r>
              <a:rPr lang="ko-KR" altLang="en-US" sz="1100" i="1" kern="0" spc="-12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검색</a:t>
            </a:r>
            <a:endParaRPr lang="en-US" altLang="ko-KR" sz="1100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456018" y="3742629"/>
            <a:ext cx="360040" cy="2368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 Box -1022"/>
          <p:cNvSpPr txBox="1">
            <a:spLocks noChangeArrowheads="1"/>
          </p:cNvSpPr>
          <p:nvPr/>
        </p:nvSpPr>
        <p:spPr bwMode="auto">
          <a:xfrm>
            <a:off x="-93465" y="8578740"/>
            <a:ext cx="7554913" cy="422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54000" tIns="0" rIns="254000" bIns="0"/>
          <a:lstStyle/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305-340 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대전광역시 유성구 엑스포로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123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번길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 (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도룡동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27-5)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대표전화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042-820-5600 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팩스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042-863-0790</a:t>
            </a:r>
          </a:p>
          <a:p>
            <a:pPr>
              <a:defRPr/>
            </a:pPr>
            <a:endParaRPr lang="ko-KR" altLang="en-US" sz="1000" spc="-130" dirty="0">
              <a:solidFill>
                <a:schemeClr val="tx1">
                  <a:lumMod val="65000"/>
                  <a:lumOff val="3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Copyright(C) KIRD Inc.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국가과학기술인력개발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All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Right  reserved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105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45"/>
            <a:ext cx="6858000" cy="9152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26" y="1505936"/>
            <a:ext cx="6627674" cy="5672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66562" y="6134101"/>
            <a:ext cx="6453940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 rot="19504624">
            <a:off x="383379" y="6670320"/>
            <a:ext cx="288032" cy="21602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" y="8478668"/>
            <a:ext cx="6857999" cy="665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139782" y="6900209"/>
            <a:ext cx="288032" cy="324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a대한늬우스L" panose="02020600000000000000" pitchFamily="18" charset="-127"/>
                <a:ea typeface="a대한늬우스L" panose="02020600000000000000" pitchFamily="18" charset="-127"/>
              </a:rPr>
              <a:t>4</a:t>
            </a:r>
            <a:endParaRPr lang="en-US" altLang="ko-KR" dirty="0" smtClean="0">
              <a:solidFill>
                <a:schemeClr val="tx1"/>
              </a:solidFill>
              <a:latin typeface="a대한늬우스L" panose="02020600000000000000" pitchFamily="18" charset="-127"/>
              <a:ea typeface="a대한늬우스L" panose="02020600000000000000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1641680" y="6985547"/>
            <a:ext cx="4929964" cy="659599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수강하려는 과정 선택</a:t>
            </a:r>
            <a:endParaRPr lang="en-US" altLang="ko-KR" sz="1300" b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ctr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en-US" altLang="ko-KR" sz="14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※ [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서울시</a:t>
            </a:r>
            <a:r>
              <a:rPr lang="ko-KR" altLang="en-US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립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] </a:t>
            </a:r>
            <a:r>
              <a:rPr lang="ko-KR" altLang="en-US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연구윤리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1100" i="1" kern="0" dirty="0" err="1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방문형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교육 과정 형태로 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개설</a:t>
            </a:r>
            <a:endParaRPr lang="en-US" altLang="ko-KR" sz="1100" i="1" kern="0" dirty="0" smtClean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ctr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※  </a:t>
            </a:r>
            <a:r>
              <a:rPr lang="ko-KR" altLang="en-US" sz="1100" i="1" kern="0" dirty="0" err="1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과정명에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‘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서울시</a:t>
            </a:r>
            <a:r>
              <a:rPr lang="ko-KR" altLang="en-US" sz="1100" i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립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’</a:t>
            </a:r>
            <a:r>
              <a:rPr lang="ko-KR" altLang="en-US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로 검색하면 바로 찾으실 수 있습니다</a:t>
            </a:r>
            <a:r>
              <a:rPr lang="en-US" altLang="ko-KR" sz="1100" i="1" kern="0" dirty="0" smtClean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.</a:t>
            </a:r>
            <a:endParaRPr lang="en-US" altLang="ko-KR" sz="1100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800615" y="4681291"/>
            <a:ext cx="208823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 Box -1022"/>
          <p:cNvSpPr txBox="1">
            <a:spLocks noChangeArrowheads="1"/>
          </p:cNvSpPr>
          <p:nvPr/>
        </p:nvSpPr>
        <p:spPr bwMode="auto">
          <a:xfrm>
            <a:off x="-93465" y="8578740"/>
            <a:ext cx="7554913" cy="422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54000" tIns="0" rIns="254000" bIns="0"/>
          <a:lstStyle/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305-340 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대전광역시 유성구 엑스포로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123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번길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 (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도룡동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27-5)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대표전화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042-820-5600 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팩스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042-863-0790</a:t>
            </a:r>
          </a:p>
          <a:p>
            <a:pPr>
              <a:defRPr/>
            </a:pPr>
            <a:endParaRPr lang="ko-KR" altLang="en-US" sz="1000" spc="-130" dirty="0">
              <a:solidFill>
                <a:schemeClr val="tx1">
                  <a:lumMod val="65000"/>
                  <a:lumOff val="3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Copyright(C) KIRD Inc.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국가과학기술인력개발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All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Right  reserved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303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45"/>
            <a:ext cx="6858000" cy="9152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38" y="1169103"/>
            <a:ext cx="6543675" cy="634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145349" y="3243453"/>
            <a:ext cx="864096" cy="2368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2482817" y="4272393"/>
            <a:ext cx="4283542" cy="432000"/>
          </a:xfrm>
          <a:prstGeom prst="roundRect">
            <a:avLst>
              <a:gd name="adj" fmla="val 44275"/>
            </a:avLst>
          </a:pr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rgbClr val="D41616"/>
              </a:buClr>
              <a:defRPr/>
            </a:pPr>
            <a:r>
              <a:rPr lang="ko-KR" altLang="en-US" sz="1300" b="1" kern="0" dirty="0">
                <a:ln w="6350" cmpd="sng">
                  <a:solidFill>
                    <a:srgbClr val="000000">
                      <a:lumMod val="75000"/>
                      <a:lumOff val="25000"/>
                      <a:alpha val="22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lumMod val="75000"/>
                        <a:lumOff val="25000"/>
                      </a:srgbClr>
                    </a:gs>
                    <a:gs pos="100000">
                      <a:srgbClr val="000000">
                        <a:lumMod val="95000"/>
                        <a:lumOff val="5000"/>
                      </a:srgbClr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FFFFFF">
                      <a:alpha val="23000"/>
                    </a:srgbClr>
                  </a:outerShdw>
                </a:effectLs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수강신청 버튼 클릭 후 확인버튼 클릭 </a:t>
            </a:r>
            <a:endParaRPr lang="en-US" altLang="ko-KR" sz="1300" b="1" i="1" kern="0" dirty="0">
              <a:ln w="6350" cmpd="sng">
                <a:solidFill>
                  <a:srgbClr val="000000">
                    <a:lumMod val="75000"/>
                    <a:lumOff val="25000"/>
                    <a:alpha val="22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lumMod val="75000"/>
                      <a:lumOff val="25000"/>
                    </a:srgbClr>
                  </a:gs>
                  <a:gs pos="100000">
                    <a:srgbClr val="000000">
                      <a:lumMod val="95000"/>
                      <a:lumOff val="5000"/>
                    </a:srgbClr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FFFFFF">
                    <a:alpha val="23000"/>
                  </a:srgbClr>
                </a:outerShdw>
              </a:effectLs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 rot="2489850">
            <a:off x="3848780" y="3029076"/>
            <a:ext cx="288032" cy="21602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" y="8478668"/>
            <a:ext cx="6857999" cy="665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3535733" y="2783375"/>
            <a:ext cx="288032" cy="324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a대한늬우스L" panose="02020600000000000000" pitchFamily="18" charset="-127"/>
                <a:ea typeface="a대한늬우스L" panose="02020600000000000000" pitchFamily="18" charset="-127"/>
              </a:rPr>
              <a:t>5</a:t>
            </a:r>
            <a:endParaRPr lang="en-US" altLang="ko-KR" dirty="0" smtClean="0">
              <a:solidFill>
                <a:schemeClr val="tx1"/>
              </a:solidFill>
              <a:latin typeface="a대한늬우스L" panose="02020600000000000000" pitchFamily="18" charset="-127"/>
              <a:ea typeface="a대한늬우스L" panose="02020600000000000000" pitchFamily="18" charset="-127"/>
            </a:endParaRPr>
          </a:p>
        </p:txBody>
      </p:sp>
      <p:sp>
        <p:nvSpPr>
          <p:cNvPr id="12" name="Text Box -1022"/>
          <p:cNvSpPr txBox="1">
            <a:spLocks noChangeArrowheads="1"/>
          </p:cNvSpPr>
          <p:nvPr/>
        </p:nvSpPr>
        <p:spPr bwMode="auto">
          <a:xfrm>
            <a:off x="-93465" y="8578740"/>
            <a:ext cx="7554913" cy="422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54000" tIns="0" rIns="254000" bIns="0"/>
          <a:lstStyle/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305-340 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대전광역시 유성구 엑스포로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123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번길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 (</a:t>
            </a:r>
            <a:r>
              <a:rPr lang="ko-KR" altLang="en-US" sz="1000" spc="-13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도룡동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27-5)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대표전화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042-820-5600 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팩스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042-863-0790</a:t>
            </a:r>
          </a:p>
          <a:p>
            <a:pPr>
              <a:defRPr/>
            </a:pPr>
            <a:endParaRPr lang="ko-KR" altLang="en-US" sz="1000" spc="-130" dirty="0">
              <a:solidFill>
                <a:schemeClr val="tx1">
                  <a:lumMod val="65000"/>
                  <a:lumOff val="3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defRPr/>
            </a:pP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Copyright(C) KIRD Inc. 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국가과학기술인력개발</a:t>
            </a:r>
            <a:r>
              <a:rPr lang="ko-KR" altLang="en-US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  <a:r>
              <a:rPr lang="ko-KR" altLang="en-US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All </a:t>
            </a:r>
            <a:r>
              <a:rPr lang="en-US" altLang="ko-KR" sz="1000" spc="-13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Right  reserved</a:t>
            </a:r>
            <a:r>
              <a:rPr lang="en-US" altLang="ko-KR" sz="1000" spc="-130" dirty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6252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427</Words>
  <Application>Microsoft Office PowerPoint</Application>
  <PresentationFormat>화면 슬라이드 쇼(4:3)</PresentationFormat>
  <Paragraphs>58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kird</dc:creator>
  <cp:lastModifiedBy>uos</cp:lastModifiedBy>
  <cp:revision>32</cp:revision>
  <cp:lastPrinted>2014-03-28T02:26:31Z</cp:lastPrinted>
  <dcterms:created xsi:type="dcterms:W3CDTF">2014-03-28T01:43:45Z</dcterms:created>
  <dcterms:modified xsi:type="dcterms:W3CDTF">2014-09-10T23:33:59Z</dcterms:modified>
</cp:coreProperties>
</file>