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6" r:id="rId2"/>
    <p:sldId id="273" r:id="rId3"/>
    <p:sldId id="288" r:id="rId4"/>
    <p:sldId id="287" r:id="rId5"/>
    <p:sldId id="286" r:id="rId6"/>
    <p:sldId id="291" r:id="rId7"/>
    <p:sldId id="292" r:id="rId8"/>
    <p:sldId id="295" r:id="rId9"/>
    <p:sldId id="289" r:id="rId10"/>
    <p:sldId id="290" r:id="rId11"/>
    <p:sldId id="293" r:id="rId12"/>
    <p:sldId id="294" r:id="rId1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714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714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CABD2-64D2-47A8-8692-8ED39613341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5D5E0-C940-4B45-8D0A-46550B6CB0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D7B73-BE3F-4D64-A296-7CEB8EDA79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A0024-DBD6-48D1-B2D1-98C001D581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4D1DE-C757-45F1-B424-EA2A52913C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FF315-143F-44EF-9EE7-97FC171472D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866DA-EF5B-4418-ADA6-ED3D10D4CD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2170E-A287-48E7-A33A-632DBB0A1D7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3CABB-C0B1-4836-A891-6E231D7706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C28BC-F6BF-4F81-BCDA-D97D2A0FB2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CAB8E-FA25-4434-9D9D-98A8E995C1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608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08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8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09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0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0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611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  <p:sp>
            <p:nvSpPr>
              <p:cNvPr id="4611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ko-KR" altLang="en-US"/>
              </a:p>
            </p:txBody>
          </p:sp>
        </p:grpSp>
        <p:sp>
          <p:nvSpPr>
            <p:cNvPr id="4611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  <p:sp>
          <p:nvSpPr>
            <p:cNvPr id="4611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ko-KR" altLang="en-US"/>
            </a:p>
          </p:txBody>
        </p:sp>
      </p:grpSp>
      <p:sp>
        <p:nvSpPr>
          <p:cNvPr id="4611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612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12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8C088F5-6276-42F9-AE8E-74FB8286D2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4612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4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00063" y="1071563"/>
            <a:ext cx="81915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구매자 집중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○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생산 요소 시장 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VS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생산물 시장</a:t>
            </a:r>
          </a:p>
          <a:p>
            <a:pPr>
              <a:lnSpc>
                <a:spcPct val="200000"/>
              </a:lnSpc>
            </a:pP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            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Buyer Concentration </a:t>
            </a:r>
            <a:r>
              <a:rPr lang="en-US" altLang="ko-KR" sz="1600"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Seller Concentration</a:t>
            </a: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Buyer Concentration 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구매독점화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○ Seller Concentration : </a:t>
            </a:r>
            <a:r>
              <a:rPr lang="ko-KR" altLang="en-US" sz="2400">
                <a:latin typeface="HY견고딕" pitchFamily="18" charset="-127"/>
                <a:ea typeface="HY견고딕" pitchFamily="18" charset="-127"/>
              </a:rPr>
              <a:t>판매독점화</a:t>
            </a:r>
            <a:endParaRPr lang="en-US" altLang="ko-KR" sz="240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2400">
                <a:latin typeface="HY견고딕" pitchFamily="18" charset="-127"/>
                <a:ea typeface="HY견고딕" pitchFamily="18" charset="-127"/>
              </a:rPr>
              <a:t>   </a:t>
            </a:r>
            <a:endParaRPr lang="en-US" altLang="ko-KR"/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2071688" y="2786063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86438"/>
            <a:ext cx="8001000" cy="500062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구매자는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X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구매하면서 가격을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까지 낮출 수 있다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0-4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556792"/>
            <a:ext cx="5544616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412776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10-4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구매독점하의 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86438"/>
            <a:ext cx="8001000" cy="500062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쌍방독점 하에서는 교섭력의 크기에 따라 가격을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와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사이에서 정해질 수 있다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11/12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0-5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556792"/>
            <a:ext cx="5544616" cy="367240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412776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10-5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쌍방독점하의 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14339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5786438"/>
            <a:ext cx="8001000" cy="57150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판매독점 하에서는 가격이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구매독점 하에서는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</a:t>
            </a:r>
            <a:r>
              <a:rPr lang="en-US" altLang="ko-KR" sz="1100" b="1" dirty="0">
                <a:solidFill>
                  <a:srgbClr val="00060C"/>
                </a:solidFill>
                <a:latin typeface="한컴바탕" pitchFamily="18" charset="2"/>
              </a:rPr>
              <a:t>B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,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완전경쟁 하에서는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Pc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에서 </a:t>
            </a:r>
            <a:endParaRPr lang="en-US" altLang="ko-KR" sz="1400" b="1" dirty="0">
              <a:solidFill>
                <a:srgbClr val="00060C"/>
              </a:solidFill>
              <a:latin typeface="한컴바탕" pitchFamily="18" charset="2"/>
            </a:endParaRPr>
          </a:p>
          <a:p>
            <a:pPr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 정해진다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12/12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0-6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7" y="1628800"/>
            <a:ext cx="5472608" cy="352839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484784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10-6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완전경쟁하의 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1428750"/>
            <a:ext cx="6143625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구매자 집중과 시장구조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○ 수직적 거래관계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수요독점  </a:t>
            </a:r>
            <a:r>
              <a:rPr lang="en-US" altLang="ko-KR" sz="16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공급독점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      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99" name="Text Box 10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4100" name="Line 11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2428875" y="407193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표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10-1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2/12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0063" y="785813"/>
            <a:ext cx="8229600" cy="58769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쌍방독점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ko-KR" altLang="en-US" sz="2000" dirty="0" smtClean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○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Single seller and single buyer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 smtClean="0">
                <a:effectLst/>
                <a:latin typeface="HY견고딕"/>
                <a:ea typeface="HY견고딕"/>
              </a:rPr>
              <a:t>○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구매독점이면서 판매독점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latin typeface="HY견고딕" pitchFamily="18" charset="-127"/>
                <a:ea typeface="HY견고딕" pitchFamily="18" charset="-127"/>
              </a:rPr>
              <a:t>  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○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공급 독점 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수요 독점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1.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판매독점  </a:t>
            </a: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2.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구매독점</a:t>
            </a: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3.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구매독점 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판매독점</a:t>
            </a: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   4.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쌍방독점 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+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완전경쟁</a:t>
            </a: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ko-KR" sz="2000" dirty="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가격의 범위만 도출 </a:t>
            </a:r>
            <a:r>
              <a:rPr lang="en-US" altLang="ko-KR" sz="2000" dirty="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000" dirty="0" smtClean="0">
                <a:effectLst/>
                <a:latin typeface="HY견고딕" pitchFamily="18" charset="-127"/>
                <a:ea typeface="HY견고딕" pitchFamily="18" charset="-127"/>
              </a:rPr>
              <a:t>교섭력 등에 의해 실제가격 결정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endParaRPr lang="ko-KR" altLang="en-US" sz="2200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>
            <a:hlinkClick r:id="rId2" action="ppaction://hlinksldjump"/>
          </p:cNvPr>
          <p:cNvSpPr/>
          <p:nvPr/>
        </p:nvSpPr>
        <p:spPr>
          <a:xfrm>
            <a:off x="5572125" y="1285875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10-2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8" name="직사각형 7">
            <a:hlinkClick r:id="rId3" action="ppaction://hlinksldjump"/>
          </p:cNvPr>
          <p:cNvSpPr/>
          <p:nvPr/>
        </p:nvSpPr>
        <p:spPr>
          <a:xfrm>
            <a:off x="3929063" y="5072063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10-6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9" name="직사각형 8">
            <a:hlinkClick r:id="rId4" action="ppaction://hlinksldjump"/>
          </p:cNvPr>
          <p:cNvSpPr/>
          <p:nvPr/>
        </p:nvSpPr>
        <p:spPr>
          <a:xfrm>
            <a:off x="3929063" y="435768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10-5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0" name="직사각형 9">
            <a:hlinkClick r:id="rId5" action="ppaction://hlinksldjump"/>
          </p:cNvPr>
          <p:cNvSpPr/>
          <p:nvPr/>
        </p:nvSpPr>
        <p:spPr>
          <a:xfrm>
            <a:off x="3929063" y="3643313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10-4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1" name="직사각형 10">
            <a:hlinkClick r:id="rId6" action="ppaction://hlinksldjump"/>
          </p:cNvPr>
          <p:cNvSpPr/>
          <p:nvPr/>
        </p:nvSpPr>
        <p:spPr>
          <a:xfrm>
            <a:off x="3929063" y="2928938"/>
            <a:ext cx="2155825" cy="428625"/>
          </a:xfrm>
          <a:prstGeom prst="rect">
            <a:avLst/>
          </a:prstGeom>
          <a:solidFill>
            <a:srgbClr val="FFFF00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&lt; </a:t>
            </a:r>
            <a:r>
              <a:rPr lang="ko-KR" altLang="en-US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그림 </a:t>
            </a:r>
            <a:r>
              <a:rPr lang="en-US" altLang="ko-KR" b="1" dirty="0"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10-3 &gt;</a:t>
            </a:r>
            <a:endParaRPr lang="ko-KR" altLang="en-US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3/12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2938" y="1071563"/>
            <a:ext cx="8229600" cy="48577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수직결합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  ○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생산공정상 수직관계 기업끼리의 결합</a:t>
            </a:r>
            <a:endParaRPr lang="en-US" altLang="ko-KR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쌍방독점과 수직결합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상방결합 </a:t>
            </a:r>
            <a:r>
              <a:rPr lang="en-US" altLang="ko-KR" sz="1600" smtClean="0">
                <a:effectLst/>
                <a:latin typeface="HY견고딕" pitchFamily="18" charset="-127"/>
                <a:ea typeface="HY견고딕" pitchFamily="18" charset="-127"/>
              </a:rPr>
              <a:t>VS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하방결합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거래비용의 절감을 위해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정부규제의 회피를 위해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요소시장의 독점가격제거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안정적인 공급원의 확보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4/12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2938" y="1143000"/>
            <a:ext cx="8229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□.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구매자의 길항력</a:t>
            </a: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길항력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(countervailing power)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의 의미</a:t>
            </a: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쌍방과점의 길항력</a:t>
            </a:r>
          </a:p>
          <a:p>
            <a:pPr eaLnBrk="1" hangingPunct="1">
              <a:buFont typeface="Wingdings" pitchFamily="2" charset="2"/>
              <a:buNone/>
            </a:pPr>
            <a:endParaRPr lang="ko-KR" altLang="en-US" sz="2400" smtClean="0">
              <a:effectLst/>
              <a:latin typeface="HY견고딕" pitchFamily="18" charset="-127"/>
              <a:ea typeface="HY견고딕" pitchFamily="18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   ○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길항력의 효과 </a:t>
            </a:r>
            <a:r>
              <a:rPr lang="en-US" altLang="ko-KR" sz="2400" smtClean="0">
                <a:effectLst/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z="2400" smtClean="0">
                <a:effectLst/>
                <a:latin typeface="HY견고딕" pitchFamily="18" charset="-127"/>
                <a:ea typeface="HY견고딕" pitchFamily="18" charset="-127"/>
              </a:rPr>
              <a:t>교섭력 강화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5/12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072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6/12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10-1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060848"/>
            <a:ext cx="6192688" cy="266429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259632" y="1988840"/>
            <a:ext cx="3384376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10-1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상품의 생산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·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공급과정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9219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072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7/12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표 10-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700808"/>
            <a:ext cx="5688632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10243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50720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8/12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7" name="그림 6" descr="10-2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276872"/>
            <a:ext cx="5832648" cy="2088232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모서리가 둥근 직사각형 7"/>
          <p:cNvSpPr/>
          <p:nvPr/>
        </p:nvSpPr>
        <p:spPr>
          <a:xfrm>
            <a:off x="1475656" y="2132856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10-2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쌍방독점시장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076825" y="188913"/>
            <a:ext cx="4067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제</a:t>
            </a:r>
            <a:r>
              <a:rPr lang="en-US" altLang="ko-KR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10</a:t>
            </a:r>
            <a:r>
              <a:rPr lang="ko-KR" altLang="en-US" sz="2800">
                <a:solidFill>
                  <a:srgbClr val="FFFF00"/>
                </a:solidFill>
                <a:latin typeface="HY견고딕" pitchFamily="18" charset="-127"/>
                <a:ea typeface="HY견고딕" pitchFamily="18" charset="-127"/>
              </a:rPr>
              <a:t>장 수직적 시장구조</a:t>
            </a:r>
          </a:p>
        </p:txBody>
      </p:sp>
      <p:sp>
        <p:nvSpPr>
          <p:cNvPr id="11267" name="Line 4"/>
          <p:cNvSpPr>
            <a:spLocks noChangeShapeType="1"/>
          </p:cNvSpPr>
          <p:nvPr/>
        </p:nvSpPr>
        <p:spPr bwMode="auto">
          <a:xfrm>
            <a:off x="0" y="765175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4" name="직사각형 3">
            <a:hlinkClick r:id="rId2" action="ppaction://hlinksldjump"/>
          </p:cNvPr>
          <p:cNvSpPr/>
          <p:nvPr/>
        </p:nvSpPr>
        <p:spPr>
          <a:xfrm>
            <a:off x="571500" y="1000125"/>
            <a:ext cx="8001000" cy="46434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>
            <a:hlinkClick r:id="rId2" action="ppaction://hlinksldjump"/>
          </p:cNvPr>
          <p:cNvSpPr/>
          <p:nvPr/>
        </p:nvSpPr>
        <p:spPr>
          <a:xfrm>
            <a:off x="571500" y="5786438"/>
            <a:ext cx="8001000" cy="500062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 typeface="한컴바탕" pitchFamily="18" charset="2"/>
              <a:buChar char=" "/>
              <a:defRPr/>
            </a:pP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   판매자는 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Xs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만큼 판매하면서 가격을 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Ps </a:t>
            </a:r>
            <a:r>
              <a:rPr lang="ko-KR" altLang="en-US" sz="1400" b="1" dirty="0">
                <a:solidFill>
                  <a:srgbClr val="00060C"/>
                </a:solidFill>
                <a:latin typeface="한컴바탕" pitchFamily="18" charset="2"/>
              </a:rPr>
              <a:t>까지 높일 수 있다</a:t>
            </a:r>
            <a:r>
              <a:rPr lang="en-US" altLang="ko-KR" sz="1400" b="1" dirty="0">
                <a:solidFill>
                  <a:srgbClr val="00060C"/>
                </a:solidFill>
                <a:latin typeface="한컴바탕" pitchFamily="18" charset="2"/>
              </a:rPr>
              <a:t>.</a:t>
            </a:r>
            <a:endParaRPr lang="ko-KR" altLang="en-US" sz="1400" b="1" dirty="0"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8072438" y="6143625"/>
            <a:ext cx="714375" cy="35718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600" b="1" dirty="0">
                <a:ln w="1905">
                  <a:noFill/>
                </a:ln>
                <a:solidFill>
                  <a:srgbClr val="00060C"/>
                </a:solidFill>
                <a:latin typeface="굴림체" pitchFamily="49" charset="-127"/>
                <a:ea typeface="굴림체" pitchFamily="49" charset="-127"/>
              </a:rPr>
              <a:t>9/12</a:t>
            </a:r>
            <a:endParaRPr lang="ko-KR" altLang="en-US" sz="1600" b="1" dirty="0">
              <a:ln w="1905">
                <a:noFill/>
              </a:ln>
              <a:solidFill>
                <a:srgbClr val="00060C"/>
              </a:solidFill>
              <a:latin typeface="굴림체" pitchFamily="49" charset="-127"/>
              <a:ea typeface="굴림체" pitchFamily="49" charset="-127"/>
            </a:endParaRPr>
          </a:p>
        </p:txBody>
      </p:sp>
      <p:pic>
        <p:nvPicPr>
          <p:cNvPr id="8" name="그림 7" descr="10-3 copy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700808"/>
            <a:ext cx="5328592" cy="3384376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모서리가 둥근 직사각형 8"/>
          <p:cNvSpPr/>
          <p:nvPr/>
        </p:nvSpPr>
        <p:spPr>
          <a:xfrm>
            <a:off x="1547664" y="1556792"/>
            <a:ext cx="2808312" cy="3600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rgbClr val="00060C"/>
                </a:solidFill>
              </a:rPr>
              <a:t>그림 </a:t>
            </a:r>
            <a:r>
              <a:rPr lang="en-US" altLang="ko-KR" sz="1200" b="1" dirty="0" smtClean="0">
                <a:solidFill>
                  <a:srgbClr val="00060C"/>
                </a:solidFill>
              </a:rPr>
              <a:t>10-3  </a:t>
            </a:r>
            <a:r>
              <a:rPr lang="ko-KR" altLang="en-US" sz="1200" b="1" dirty="0" smtClean="0">
                <a:solidFill>
                  <a:srgbClr val="00060C"/>
                </a:solidFill>
              </a:rPr>
              <a:t>판매독점하의 가격결정</a:t>
            </a:r>
            <a:endParaRPr lang="ko-KR" altLang="en-US" sz="1200" b="1" dirty="0">
              <a:solidFill>
                <a:srgbClr val="0006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위도와 경도">
  <a:themeElements>
    <a:clrScheme name="위도와 경도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위도와 경도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위도와 경도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위도와 경도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348</Words>
  <Application>Microsoft Office PowerPoint</Application>
  <PresentationFormat>화면 슬라이드 쇼(4:3)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위도와 경도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Company>멀티미디어실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멀티미디어실</dc:creator>
  <cp:lastModifiedBy>USE</cp:lastModifiedBy>
  <cp:revision>18</cp:revision>
  <dcterms:created xsi:type="dcterms:W3CDTF">2006-09-27T07:42:58Z</dcterms:created>
  <dcterms:modified xsi:type="dcterms:W3CDTF">2011-02-23T08:13:37Z</dcterms:modified>
</cp:coreProperties>
</file>