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9"/>
  </p:notesMasterIdLst>
  <p:sldIdLst>
    <p:sldId id="256" r:id="rId2"/>
    <p:sldId id="273" r:id="rId3"/>
    <p:sldId id="288" r:id="rId4"/>
    <p:sldId id="287" r:id="rId5"/>
    <p:sldId id="286" r:id="rId6"/>
    <p:sldId id="289" r:id="rId7"/>
    <p:sldId id="272" r:id="rId8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5C520A9-662D-46CA-ADB8-AE4CFA58AEEC}" type="datetimeFigureOut">
              <a:rPr lang="ko-KR" altLang="en-US"/>
              <a:pPr>
                <a:defRPr/>
              </a:pPr>
              <a:t>2011-02-23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D1EAEDD-47B7-47F7-9CD0-2A75800D069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11268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D8815D-FB78-4F48-8A13-90B3CA93D583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47143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7144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02317-66DD-47CD-9716-549EB3D7EDC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B8FA2-9532-458A-BE8D-BE7E8258183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9C03A-6D2B-4D41-B098-6FFB9784CD8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5CF2A-9418-4D68-8DB8-5185DE3695F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80AB6-609A-4485-B869-E552DB05EF2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50BAE-3190-4C78-A7C7-8B4708C6D3F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D3878D-A302-4047-9C08-80B7933AF20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A134F-16C5-4DBE-9164-6189807661D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7F883-2E33-4372-BC88-B97E4CDFB0B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09E4A-6109-4522-B32F-ED8AC29DC65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4A44F-4477-4CF2-AB97-12604D66EA2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E2128-6DA7-454B-92C7-3BF18585357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46083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084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085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46087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88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89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0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1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2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3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4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5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6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7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8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9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46100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1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2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3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4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5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6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7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8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9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10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46112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113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114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115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116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46117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18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46119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6120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6121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6122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D951CD8-008F-4C9E-B39B-35931CAAC0A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612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6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4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5076825" y="188913"/>
            <a:ext cx="4067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11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수직적 거래제한</a:t>
            </a: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714375" y="1000125"/>
            <a:ext cx="7215188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수직적 거래 제한의 개념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수직적 관계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생산공정상 수급관계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○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수평관계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동종상품간의 경쟁관계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수직적 가격 제한  → 재판매 가격 유지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○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수직적 비 가격 제한</a:t>
            </a:r>
          </a:p>
          <a:p>
            <a:pPr>
              <a:lnSpc>
                <a:spcPct val="150000"/>
              </a:lnSpc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판매 지역 제한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 2.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배타적 거래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 3.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총괄 구매 계약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 4.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연계 판매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1/7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857250"/>
            <a:ext cx="8229600" cy="56435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재판매 가격유지 </a:t>
            </a: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(resale price maintenance )</a:t>
            </a:r>
            <a:endParaRPr lang="ko-KR" altLang="en-US" sz="24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제조업자에 의한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유통업자의 가격 통제</a:t>
            </a:r>
          </a:p>
          <a:p>
            <a:pPr eaLnBrk="1" hangingPunct="1">
              <a:buFont typeface="Wingdings" pitchFamily="2" charset="2"/>
              <a:buNone/>
            </a:pP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        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   ○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재판매 가격유지의 형태</a:t>
            </a:r>
          </a:p>
          <a:p>
            <a:pPr eaLnBrk="1" hangingPunct="1">
              <a:buFont typeface="Wingdings" pitchFamily="2" charset="2"/>
              <a:buNone/>
            </a:pP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고정 재판매 가격</a:t>
            </a:r>
          </a:p>
          <a:p>
            <a:pPr eaLnBrk="1" hangingPunct="1">
              <a:buFont typeface="Wingdings" pitchFamily="2" charset="2"/>
              <a:buNone/>
            </a:pP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최저 재판매 가격</a:t>
            </a:r>
          </a:p>
          <a:p>
            <a:pPr eaLnBrk="1" hangingPunct="1">
              <a:buFont typeface="Wingdings" pitchFamily="2" charset="2"/>
              <a:buNone/>
            </a:pP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최고 재판매 가격 </a:t>
            </a:r>
          </a:p>
          <a:p>
            <a:pPr eaLnBrk="1" hangingPunct="1">
              <a:buFont typeface="Wingdings" pitchFamily="2" charset="2"/>
              <a:buNone/>
            </a:pP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  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재판매가격 유지의 이유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담합가설</a:t>
            </a:r>
          </a:p>
          <a:p>
            <a:pPr eaLnBrk="1" hangingPunct="1">
              <a:buFont typeface="Wingdings" pitchFamily="2" charset="2"/>
              <a:buNone/>
            </a:pP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판매 촉진 가설 </a:t>
            </a: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무임승차문제의 해결</a:t>
            </a:r>
            <a:endParaRPr lang="en-US" altLang="ko-KR" sz="22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ko-KR" sz="2200" smtClean="0">
                <a:effectLst/>
                <a:latin typeface="HY견고딕" pitchFamily="18" charset="-127"/>
                <a:ea typeface="HY견고딕" pitchFamily="18" charset="-127"/>
              </a:rPr>
              <a:t>       3. </a:t>
            </a:r>
            <a:r>
              <a:rPr lang="ko-KR" altLang="en-US" sz="2200" smtClean="0">
                <a:effectLst/>
                <a:latin typeface="HY견고딕" pitchFamily="18" charset="-127"/>
                <a:ea typeface="HY견고딕" pitchFamily="18" charset="-127"/>
              </a:rPr>
              <a:t>무임승차의 문제</a:t>
            </a:r>
          </a:p>
        </p:txBody>
      </p:sp>
      <p:sp>
        <p:nvSpPr>
          <p:cNvPr id="4099" name="Line 11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100" name="Text Box 12"/>
          <p:cNvSpPr txBox="1">
            <a:spLocks noChangeArrowheads="1"/>
          </p:cNvSpPr>
          <p:nvPr/>
        </p:nvSpPr>
        <p:spPr bwMode="auto">
          <a:xfrm>
            <a:off x="5076825" y="188913"/>
            <a:ext cx="4067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11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수직적 거래제한</a:t>
            </a: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3214688" y="1857375"/>
            <a:ext cx="2155825" cy="500063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11-1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2/7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4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5076825" y="188913"/>
            <a:ext cx="4067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11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수직적 거래제한</a:t>
            </a:r>
          </a:p>
        </p:txBody>
      </p:sp>
      <p:sp>
        <p:nvSpPr>
          <p:cNvPr id="5124" name="TextBox 7"/>
          <p:cNvSpPr txBox="1">
            <a:spLocks noChangeArrowheads="1"/>
          </p:cNvSpPr>
          <p:nvPr/>
        </p:nvSpPr>
        <p:spPr bwMode="auto">
          <a:xfrm>
            <a:off x="214313" y="857250"/>
            <a:ext cx="857250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□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판매 지역 제한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(territorial restraint)</a:t>
            </a:r>
          </a:p>
          <a:p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○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개념 </a:t>
            </a:r>
          </a:p>
          <a:p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수직적 지역 제한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유통업자의 판매지역을 할당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2.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수직적 고객 제한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유통업자의 고객을 할당</a:t>
            </a:r>
          </a:p>
          <a:p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경쟁화와 지역 독점력</a:t>
            </a:r>
          </a:p>
          <a:p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브랜드 내 경쟁은 제한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2.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브랜드 간 경쟁은 존재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3.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동일 브랜드 내에서는 지역 독점 성림 </a:t>
            </a:r>
          </a:p>
          <a:p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4.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유통업자에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의한 수평적 시장분할은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담합</a:t>
            </a:r>
          </a:p>
          <a:p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판매지역제한의 이유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담합 가설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유통업자간의 담합을 보강하는 수단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, </a:t>
            </a:r>
          </a:p>
          <a:p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                   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연속 독점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(successive monopoly)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을 초래</a:t>
            </a:r>
            <a:endParaRPr lang="en-US" altLang="ko-KR" sz="220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                    (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생산자 담합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+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유통업자 담합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      2.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판매 촉진 가설 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200">
                <a:latin typeface="HY견고딕" pitchFamily="18" charset="-127"/>
                <a:ea typeface="HY견고딕" pitchFamily="18" charset="-127"/>
              </a:rPr>
              <a:t>유통업자의 무임승차 방지를 위해</a:t>
            </a:r>
            <a:r>
              <a:rPr lang="en-US" altLang="ko-KR" sz="2200">
                <a:latin typeface="HY견고딕" pitchFamily="18" charset="-127"/>
                <a:ea typeface="HY견고딕" pitchFamily="18" charset="-127"/>
              </a:rPr>
              <a:t> 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3/7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4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5076825" y="188913"/>
            <a:ext cx="4067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11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수직적 거래제한</a:t>
            </a:r>
          </a:p>
        </p:txBody>
      </p:sp>
      <p:sp>
        <p:nvSpPr>
          <p:cNvPr id="6148" name="TextBox 7"/>
          <p:cNvSpPr txBox="1">
            <a:spLocks noChangeArrowheads="1"/>
          </p:cNvSpPr>
          <p:nvPr/>
        </p:nvSpPr>
        <p:spPr bwMode="auto">
          <a:xfrm>
            <a:off x="428625" y="1000125"/>
            <a:ext cx="8215313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□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배타적 거래 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(exclusive dealing)</a:t>
            </a:r>
          </a:p>
          <a:p>
            <a:pPr>
              <a:lnSpc>
                <a:spcPct val="150000"/>
              </a:lnSpc>
            </a:pP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개념 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생산업자가 유통업자에게 자기상품만 취급하도록 계약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             </a:t>
            </a:r>
          </a:p>
          <a:p>
            <a:pPr>
              <a:lnSpc>
                <a:spcPct val="150000"/>
              </a:lnSpc>
            </a:pP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             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유통업자가 생산업자에게 자기에게만 공급하도록 계약</a:t>
            </a:r>
            <a:endParaRPr lang="en-US" altLang="ko-KR" sz="21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 ○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목 적</a:t>
            </a:r>
          </a:p>
          <a:p>
            <a:pPr>
              <a:lnSpc>
                <a:spcPct val="150000"/>
              </a:lnSpc>
            </a:pP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     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판 매 촉 진</a:t>
            </a:r>
          </a:p>
          <a:p>
            <a:pPr>
              <a:lnSpc>
                <a:spcPct val="150000"/>
              </a:lnSpc>
            </a:pP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    2.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진 입 장 벽 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모든 유통업자가 배타적 거래를 할 경우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) </a:t>
            </a:r>
            <a:endParaRPr lang="ko-KR" altLang="en-US" sz="21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    3.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무임 승차 방지 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판촉에 고가격 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or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무 판촉에 저가격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    4.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담합 협정을 강화 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유통업자를 통제</a:t>
            </a: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    5.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공급 비용 절감</a:t>
            </a:r>
          </a:p>
          <a:p>
            <a:pPr>
              <a:lnSpc>
                <a:spcPct val="150000"/>
              </a:lnSpc>
            </a:pPr>
            <a:r>
              <a:rPr lang="en-US" altLang="ko-KR" sz="2100">
                <a:latin typeface="HY견고딕" pitchFamily="18" charset="-127"/>
                <a:ea typeface="HY견고딕" pitchFamily="18" charset="-127"/>
              </a:rPr>
              <a:t>     6. </a:t>
            </a:r>
            <a:r>
              <a:rPr lang="ko-KR" altLang="en-US" sz="2100">
                <a:latin typeface="HY견고딕" pitchFamily="18" charset="-127"/>
                <a:ea typeface="HY견고딕" pitchFamily="18" charset="-127"/>
              </a:rPr>
              <a:t>구매회사의 횡포방지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4/7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4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5076825" y="188913"/>
            <a:ext cx="4067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11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수직적 거래제한</a:t>
            </a:r>
          </a:p>
        </p:txBody>
      </p:sp>
      <p:sp>
        <p:nvSpPr>
          <p:cNvPr id="7172" name="TextBox 7"/>
          <p:cNvSpPr txBox="1">
            <a:spLocks noChangeArrowheads="1"/>
          </p:cNvSpPr>
          <p:nvPr/>
        </p:nvSpPr>
        <p:spPr bwMode="auto">
          <a:xfrm>
            <a:off x="428625" y="1143000"/>
            <a:ext cx="807243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□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총괄구매계약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(requirements contract)</a:t>
            </a:r>
          </a:p>
          <a:p>
            <a:pPr>
              <a:lnSpc>
                <a:spcPct val="15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○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개 념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유통업자는 자기가 취급하는 여러 상품을 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          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한 제조업체로부터 일괄구매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○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효 과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  1.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경쟁제한 효과</a:t>
            </a:r>
          </a:p>
          <a:p>
            <a:pPr>
              <a:lnSpc>
                <a:spcPct val="15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     2.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효율성 증대 효과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구매자 측면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생산자 측면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5/7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928688"/>
            <a:ext cx="8072438" cy="5429250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연계판매 </a:t>
            </a: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(tying arrangements)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    ○ </a:t>
            </a: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끼워팔기 </a:t>
            </a:r>
            <a:endParaRPr lang="en-US" altLang="ko-KR" sz="2200" dirty="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주상품 </a:t>
            </a: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(tying products) </a:t>
            </a:r>
            <a:r>
              <a:rPr lang="en-US" altLang="ko-KR" sz="1600" dirty="0" smtClean="0">
                <a:effectLst/>
                <a:latin typeface="HY견고딕" pitchFamily="18" charset="-127"/>
                <a:ea typeface="HY견고딕" pitchFamily="18" charset="-127"/>
              </a:rPr>
              <a:t>VS</a:t>
            </a: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종상품 </a:t>
            </a: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(tied products)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ko-KR" sz="2200" dirty="0" smtClean="0"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○ </a:t>
            </a: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거래강제적 성격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2200" dirty="0" smtClean="0"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경품제공</a:t>
            </a: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묶어팔기</a:t>
            </a: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(block booking)</a:t>
            </a: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와는 구분</a:t>
            </a:r>
            <a:endParaRPr lang="en-US" altLang="ko-KR" sz="2200" dirty="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2200" dirty="0" smtClean="0">
                <a:latin typeface="HY견고딕" pitchFamily="18" charset="-127"/>
                <a:ea typeface="HY견고딕" pitchFamily="18" charset="-127"/>
              </a:rPr>
              <a:t>    </a:t>
            </a: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○ </a:t>
            </a: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이 유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품질증대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비용절감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종상품의 판매확장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4. </a:t>
            </a: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가격차별화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en-US" altLang="ko-KR" sz="2200" dirty="0" smtClean="0">
                <a:effectLst/>
                <a:latin typeface="HY견고딕" pitchFamily="18" charset="-127"/>
                <a:ea typeface="HY견고딕" pitchFamily="18" charset="-127"/>
              </a:rPr>
              <a:t>5. </a:t>
            </a:r>
            <a:r>
              <a:rPr lang="ko-KR" altLang="en-US" sz="2200" dirty="0" smtClean="0">
                <a:effectLst/>
                <a:latin typeface="HY견고딕" pitchFamily="18" charset="-127"/>
                <a:ea typeface="HY견고딕" pitchFamily="18" charset="-127"/>
              </a:rPr>
              <a:t>규제회피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ko-KR" sz="1600" dirty="0" smtClean="0"/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5076825" y="188913"/>
            <a:ext cx="4067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11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수직적 거래제한</a:t>
            </a:r>
          </a:p>
        </p:txBody>
      </p:sp>
      <p:sp>
        <p:nvSpPr>
          <p:cNvPr id="8196" name="Line 5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6/7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7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9219" name="Text Box 8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076825" y="188913"/>
            <a:ext cx="4067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11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수직적 거래제한</a:t>
            </a:r>
          </a:p>
        </p:txBody>
      </p:sp>
      <p:sp>
        <p:nvSpPr>
          <p:cNvPr id="6" name="직사각형 5">
            <a:hlinkClick r:id="rId2" action="ppaction://hlinksldjump"/>
          </p:cNvPr>
          <p:cNvSpPr/>
          <p:nvPr/>
        </p:nvSpPr>
        <p:spPr>
          <a:xfrm>
            <a:off x="611560" y="980728"/>
            <a:ext cx="8001000" cy="50006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7/7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9" name="그림 8" descr="11-1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2348880"/>
            <a:ext cx="5760640" cy="2016223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모서리가 둥근 직사각형 9"/>
          <p:cNvSpPr/>
          <p:nvPr/>
        </p:nvSpPr>
        <p:spPr>
          <a:xfrm>
            <a:off x="1547664" y="2204864"/>
            <a:ext cx="2664296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11-1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상품의 판매단계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위도와 경도">
  <a:themeElements>
    <a:clrScheme name="위도와 경도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위도와 경도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위도와 경도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380</TotalTime>
  <Words>474</Words>
  <Application>Microsoft Office PowerPoint</Application>
  <PresentationFormat>화면 슬라이드 쇼(4:3)</PresentationFormat>
  <Paragraphs>82</Paragraphs>
  <Slides>7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위도와 경도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</vt:vector>
  </TitlesOfParts>
  <Company>멀티미디어실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멀티미디어실</dc:creator>
  <cp:lastModifiedBy>USE</cp:lastModifiedBy>
  <cp:revision>35</cp:revision>
  <dcterms:created xsi:type="dcterms:W3CDTF">2006-09-27T07:42:58Z</dcterms:created>
  <dcterms:modified xsi:type="dcterms:W3CDTF">2011-02-23T08:14:02Z</dcterms:modified>
</cp:coreProperties>
</file>