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70" r:id="rId5"/>
    <p:sldId id="260" r:id="rId6"/>
    <p:sldId id="261" r:id="rId7"/>
    <p:sldId id="262" r:id="rId8"/>
    <p:sldId id="263" r:id="rId9"/>
    <p:sldId id="271" r:id="rId10"/>
    <p:sldId id="272" r:id="rId11"/>
    <p:sldId id="274" r:id="rId12"/>
    <p:sldId id="275" r:id="rId13"/>
    <p:sldId id="276" r:id="rId14"/>
    <p:sldId id="277" r:id="rId15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</p:grpSp>
      <p:sp>
        <p:nvSpPr>
          <p:cNvPr id="41" name="Line 4"/>
          <p:cNvSpPr>
            <a:spLocks noChangeShapeType="1"/>
          </p:cNvSpPr>
          <p:nvPr userDrawn="1"/>
        </p:nvSpPr>
        <p:spPr bwMode="auto">
          <a:xfrm>
            <a:off x="0" y="549275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lt"/>
              <a:ea typeface="+mn-ea"/>
            </a:endParaRPr>
          </a:p>
        </p:txBody>
      </p:sp>
      <p:sp>
        <p:nvSpPr>
          <p:cNvPr id="42" name="Text Box 5"/>
          <p:cNvSpPr txBox="1">
            <a:spLocks noChangeArrowheads="1"/>
          </p:cNvSpPr>
          <p:nvPr userDrawn="1"/>
        </p:nvSpPr>
        <p:spPr bwMode="auto">
          <a:xfrm>
            <a:off x="4679950" y="0"/>
            <a:ext cx="44640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800" dirty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kumimoji="0" lang="en-US" altLang="ko-KR" sz="2800" dirty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12</a:t>
            </a:r>
            <a:r>
              <a:rPr kumimoji="0" lang="ko-KR" altLang="en-US" sz="2800" dirty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제품차별화와 광고</a:t>
            </a:r>
          </a:p>
        </p:txBody>
      </p:sp>
      <p:sp>
        <p:nvSpPr>
          <p:cNvPr id="47143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47144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3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4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5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19743-19E5-4BF7-A05F-1FCE240B53D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0C14F-B3F3-4B05-B243-D22CA798C0B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3484BB-F075-460C-86E6-37C34B70895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B0451A-E7BF-446C-9B71-993A6DA9ED9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 userDrawn="1"/>
        </p:nvSpPr>
        <p:spPr bwMode="auto">
          <a:xfrm>
            <a:off x="0" y="549275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lt"/>
              <a:ea typeface="+mn-ea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 userDrawn="1"/>
        </p:nvSpPr>
        <p:spPr bwMode="auto">
          <a:xfrm>
            <a:off x="4679950" y="0"/>
            <a:ext cx="44640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800" dirty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kumimoji="0" lang="en-US" altLang="ko-KR" sz="2800" dirty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12</a:t>
            </a:r>
            <a:r>
              <a:rPr kumimoji="0" lang="ko-KR" altLang="en-US" sz="2800" dirty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제품차별화와 광고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DA558-415F-4ED4-806A-901E5B5DA55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1C2FB4-14E0-4234-8472-942C3946268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C3E4C1-57CB-4F8A-9FEE-FA935EC078F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1D7EA9-849F-4EEF-ADEE-D03B29F0FC7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E1F7E5-D5EE-4D19-91EC-018DC767F42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13B7E-BA02-4D5E-B998-1788DF48DC4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9B0C22-460C-4A3B-B8E6-36E4A0FB315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5003BB-4897-4EE9-8992-2D1DAA62367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46083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46084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46085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grpSp>
          <p:nvGrpSpPr>
            <p:cNvPr id="1037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46087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6088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6089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6090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6091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6092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6093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6094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6095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6096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6097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6098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6099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</p:grpSp>
        <p:sp>
          <p:nvSpPr>
            <p:cNvPr id="46100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46101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46102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46103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46104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46105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46106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46107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46108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46109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46110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grpSp>
          <p:nvGrpSpPr>
            <p:cNvPr id="1049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46112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6113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6114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6115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  <p:sp>
            <p:nvSpPr>
              <p:cNvPr id="46116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ko-KR" altLang="en-US">
                  <a:latin typeface="+mn-lt"/>
                  <a:ea typeface="+mn-ea"/>
                </a:endParaRPr>
              </a:p>
            </p:txBody>
          </p:sp>
        </p:grpSp>
        <p:sp>
          <p:nvSpPr>
            <p:cNvPr id="46117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  <p:sp>
          <p:nvSpPr>
            <p:cNvPr id="46118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latin typeface="+mn-lt"/>
                <a:ea typeface="+mn-ea"/>
              </a:endParaRPr>
            </a:p>
          </p:txBody>
        </p:sp>
      </p:grpSp>
      <p:sp>
        <p:nvSpPr>
          <p:cNvPr id="46119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마스터 제목 스타일 편집</a:t>
            </a:r>
          </a:p>
        </p:txBody>
      </p:sp>
      <p:sp>
        <p:nvSpPr>
          <p:cNvPr id="46120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6121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6122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1pPr>
          </a:lstStyle>
          <a:p>
            <a:pPr>
              <a:defRPr/>
            </a:pPr>
            <a:fld id="{0BD1B33A-7915-45D2-8A75-6AB6D99D5D5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46123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4" name="Line 4"/>
          <p:cNvSpPr>
            <a:spLocks noChangeShapeType="1"/>
          </p:cNvSpPr>
          <p:nvPr userDrawn="1"/>
        </p:nvSpPr>
        <p:spPr bwMode="auto">
          <a:xfrm>
            <a:off x="0" y="549275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lt"/>
              <a:ea typeface="+mn-ea"/>
            </a:endParaRPr>
          </a:p>
        </p:txBody>
      </p:sp>
      <p:sp>
        <p:nvSpPr>
          <p:cNvPr id="45" name="Text Box 5"/>
          <p:cNvSpPr txBox="1">
            <a:spLocks noChangeArrowheads="1"/>
          </p:cNvSpPr>
          <p:nvPr userDrawn="1"/>
        </p:nvSpPr>
        <p:spPr bwMode="auto">
          <a:xfrm>
            <a:off x="4679950" y="0"/>
            <a:ext cx="44640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800" dirty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kumimoji="0" lang="en-US" altLang="ko-KR" sz="2800" dirty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12</a:t>
            </a:r>
            <a:r>
              <a:rPr kumimoji="0" lang="ko-KR" altLang="en-US" sz="2800" dirty="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제품차별화와 광고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내용 개체 틀 2"/>
          <p:cNvSpPr>
            <a:spLocks noGrp="1"/>
          </p:cNvSpPr>
          <p:nvPr>
            <p:ph idx="1"/>
          </p:nvPr>
        </p:nvSpPr>
        <p:spPr>
          <a:xfrm>
            <a:off x="428625" y="785813"/>
            <a:ext cx="8229600" cy="2286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□</a:t>
            </a:r>
            <a:r>
              <a:rPr lang="en-US" altLang="ko-KR" sz="2200" smtClean="0">
                <a:effectLst/>
                <a:latin typeface="HY견고딕" pitchFamily="18" charset="-127"/>
                <a:ea typeface="HY견고딕" pitchFamily="18" charset="-127"/>
              </a:rPr>
              <a:t>. </a:t>
            </a: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제품차별화의 의의</a:t>
            </a:r>
            <a:endParaRPr lang="en-US" altLang="ko-KR" sz="22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ko-KR" sz="2200" smtClean="0">
                <a:effectLst/>
                <a:latin typeface="HY견고딕" pitchFamily="18" charset="-127"/>
                <a:ea typeface="HY견고딕" pitchFamily="18" charset="-127"/>
              </a:rPr>
              <a:t>    ○ </a:t>
            </a: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품질차이</a:t>
            </a:r>
            <a:endParaRPr lang="en-US" altLang="ko-KR" sz="22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ko-KR" sz="2200" smtClean="0">
                <a:effectLst/>
                <a:latin typeface="HY견고딕" pitchFamily="18" charset="-127"/>
                <a:ea typeface="HY견고딕" pitchFamily="18" charset="-127"/>
              </a:rPr>
              <a:t>    ○ </a:t>
            </a: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디자인 차이</a:t>
            </a:r>
            <a:endParaRPr lang="en-US" altLang="ko-KR" sz="22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    ○ 거리차이</a:t>
            </a:r>
            <a:endParaRPr lang="en-US" altLang="ko-KR" sz="22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    ○ 서비스차이 </a:t>
            </a:r>
            <a:endParaRPr lang="en-US" altLang="ko-KR" sz="22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ko-KR" sz="2200" smtClean="0">
                <a:effectLst/>
                <a:latin typeface="HY견고딕" pitchFamily="18" charset="-127"/>
                <a:ea typeface="HY견고딕" pitchFamily="18" charset="-127"/>
              </a:rPr>
              <a:t>    </a:t>
            </a: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○ 이미지차이</a:t>
            </a:r>
            <a:endParaRPr lang="en-US" altLang="ko-KR" sz="22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buFont typeface="Wingdings" pitchFamily="2" charset="2"/>
              <a:buNone/>
            </a:pPr>
            <a:endParaRPr lang="ko-KR" altLang="en-US" sz="2200" smtClean="0">
              <a:effectLst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내용 개체 틀 2"/>
          <p:cNvSpPr txBox="1">
            <a:spLocks/>
          </p:cNvSpPr>
          <p:nvPr/>
        </p:nvSpPr>
        <p:spPr bwMode="auto">
          <a:xfrm>
            <a:off x="500063" y="3500438"/>
            <a:ext cx="8286750" cy="275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ko-KR" altLang="en-US" sz="2200" kern="0" dirty="0">
                <a:latin typeface="HY견고딕"/>
                <a:ea typeface="HY견고딕"/>
              </a:rPr>
              <a:t>□</a:t>
            </a:r>
            <a:r>
              <a:rPr lang="en-US" altLang="ko-KR" sz="2200" kern="0" dirty="0">
                <a:latin typeface="HY견고딕"/>
                <a:ea typeface="HY견고딕"/>
              </a:rPr>
              <a:t>. 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수평적 차별화와 수직적 차별화</a:t>
            </a:r>
            <a:endParaRPr lang="en-US" altLang="ko-KR" sz="2200" kern="0" dirty="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    </a:t>
            </a:r>
            <a:r>
              <a:rPr lang="en-US" altLang="ko-KR" sz="2200" kern="0" dirty="0">
                <a:latin typeface="HY견고딕"/>
                <a:ea typeface="HY견고딕"/>
              </a:rPr>
              <a:t>○ 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수평적 차별화 </a:t>
            </a: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소비자 입장에서의 차이</a:t>
            </a: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,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                         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소비자의 다양한 기호에 따른 다양한 차별화</a:t>
            </a:r>
            <a:endParaRPr lang="en-US" altLang="ko-KR" sz="2200" kern="0" dirty="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   </a:t>
            </a:r>
            <a:r>
              <a:rPr lang="ko-KR" altLang="en-US" sz="2200" kern="0" dirty="0">
                <a:latin typeface="HY견고딕"/>
                <a:ea typeface="HY견고딕"/>
              </a:rPr>
              <a:t>○ 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수직적 차별화</a:t>
            </a: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모든 소비자가 공통으로 획일적인 제품에 </a:t>
            </a:r>
            <a:endParaRPr lang="en-US" altLang="ko-KR" sz="2200" kern="0" dirty="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                            따른 차별화</a:t>
            </a:r>
            <a:endParaRPr lang="en-US" altLang="ko-KR" sz="2200" kern="0" dirty="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ko-KR" altLang="en-US" sz="2200" kern="0" dirty="0">
                <a:latin typeface="HY견고딕"/>
                <a:ea typeface="HY견고딕"/>
              </a:rPr>
              <a:t>    ○ 제품차별화 </a:t>
            </a:r>
            <a:r>
              <a:rPr lang="en-US" altLang="ko-KR" sz="2200" kern="0" dirty="0">
                <a:latin typeface="HY견고딕"/>
                <a:ea typeface="HY견고딕"/>
              </a:rPr>
              <a:t>= 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수평적 차별화 </a:t>
            </a: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+ 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수직적 차별화</a:t>
            </a:r>
            <a:endParaRPr lang="en-US" altLang="ko-KR" sz="2200" kern="0" dirty="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                          → 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다양한 특성으로 차별화 </a:t>
            </a:r>
            <a:endParaRPr lang="en-US" altLang="ko-KR" sz="2200" kern="0" dirty="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ko-KR" altLang="en-US" sz="3200" kern="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1/14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hlinkClick r:id="rId2" action="ppaction://hlinksldjump"/>
          </p:cNvPr>
          <p:cNvSpPr/>
          <p:nvPr/>
        </p:nvSpPr>
        <p:spPr>
          <a:xfrm>
            <a:off x="571500" y="5857875"/>
            <a:ext cx="8001000" cy="500063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Font typeface="한컴바탕" pitchFamily="18" charset="2"/>
              <a:buChar char=" "/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   제품차별화 비용으로 인해 평균비용이 위로 이동하면서 한 단위당 이윤은 점점 줄어든다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.</a:t>
            </a:r>
            <a:endParaRPr lang="ko-KR" altLang="en-US" sz="14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3" name="직사각형 2">
            <a:hlinkClick r:id="rId2" action="ppaction://hlinksldjump"/>
          </p:cNvPr>
          <p:cNvSpPr/>
          <p:nvPr/>
        </p:nvSpPr>
        <p:spPr>
          <a:xfrm>
            <a:off x="571500" y="1000125"/>
            <a:ext cx="8001000" cy="464343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10/14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6" name="직사각형 5">
            <a:hlinkClick r:id="rId2" action="ppaction://hlinksldjump"/>
          </p:cNvPr>
          <p:cNvSpPr/>
          <p:nvPr/>
        </p:nvSpPr>
        <p:spPr>
          <a:xfrm>
            <a:off x="4572000" y="0"/>
            <a:ext cx="4572000" cy="857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pic>
        <p:nvPicPr>
          <p:cNvPr id="7" name="그림 6" descr="12-2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1484784"/>
            <a:ext cx="5400600" cy="3672408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모서리가 둥근 직사각형 7"/>
          <p:cNvSpPr/>
          <p:nvPr/>
        </p:nvSpPr>
        <p:spPr>
          <a:xfrm>
            <a:off x="1547664" y="1340768"/>
            <a:ext cx="2880320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12-2 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제품차별화의 이윤효과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  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hlinkClick r:id="rId2" action="ppaction://hlinksldjump"/>
          </p:cNvPr>
          <p:cNvSpPr/>
          <p:nvPr/>
        </p:nvSpPr>
        <p:spPr>
          <a:xfrm>
            <a:off x="571500" y="5786438"/>
            <a:ext cx="8001000" cy="571500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buFont typeface="한컴바탕" pitchFamily="18" charset="2"/>
              <a:buChar char=" "/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    광고 전에는 이윤극대화 가격이 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Pa 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이지만  광고 이후에는 광고비로 인해 비용곡선이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 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위로 </a:t>
            </a:r>
            <a:endParaRPr lang="en-US" altLang="ko-KR" sz="1400" b="1" dirty="0">
              <a:solidFill>
                <a:srgbClr val="00060C"/>
              </a:solidFill>
              <a:latin typeface="한컴바탕" pitchFamily="18" charset="2"/>
            </a:endParaRPr>
          </a:p>
          <a:p>
            <a:pPr>
              <a:buFont typeface="한컴바탕" pitchFamily="18" charset="2"/>
              <a:buChar char=" "/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이동함으로서  이윤극대화 가격이 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Pb 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로 하락한다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.</a:t>
            </a:r>
            <a:endParaRPr lang="ko-KR" altLang="en-US" sz="14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3" name="직사각형 2">
            <a:hlinkClick r:id="rId2" action="ppaction://hlinksldjump"/>
          </p:cNvPr>
          <p:cNvSpPr/>
          <p:nvPr/>
        </p:nvSpPr>
        <p:spPr>
          <a:xfrm>
            <a:off x="571500" y="1000125"/>
            <a:ext cx="8001000" cy="464343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11/14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6" name="직사각형 5">
            <a:hlinkClick r:id="rId2" action="ppaction://hlinksldjump"/>
          </p:cNvPr>
          <p:cNvSpPr/>
          <p:nvPr/>
        </p:nvSpPr>
        <p:spPr>
          <a:xfrm>
            <a:off x="4357688" y="0"/>
            <a:ext cx="4786312" cy="785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pic>
        <p:nvPicPr>
          <p:cNvPr id="7" name="그림 6" descr="12-3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1484784"/>
            <a:ext cx="5328592" cy="3672408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모서리가 둥근 직사각형 7"/>
          <p:cNvSpPr/>
          <p:nvPr/>
        </p:nvSpPr>
        <p:spPr>
          <a:xfrm>
            <a:off x="1547664" y="1340768"/>
            <a:ext cx="2880320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12-3 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광고의 시장경쟁제고 효과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  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hlinkClick r:id="rId2" action="ppaction://hlinksldjump"/>
          </p:cNvPr>
          <p:cNvSpPr/>
          <p:nvPr/>
        </p:nvSpPr>
        <p:spPr>
          <a:xfrm>
            <a:off x="571500" y="5786438"/>
            <a:ext cx="8001000" cy="571500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buFont typeface="한컴바탕" pitchFamily="18" charset="2"/>
              <a:buChar char=" "/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  광고집약도가 증가하면 시장집중률이 증가하지만  시장집중률이 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S 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를 넘어서면 집중률이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 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증가</a:t>
            </a:r>
            <a:endParaRPr lang="en-US" altLang="ko-KR" sz="1400" b="1" dirty="0">
              <a:solidFill>
                <a:srgbClr val="00060C"/>
              </a:solidFill>
              <a:latin typeface="한컴바탕" pitchFamily="18" charset="2"/>
            </a:endParaRPr>
          </a:p>
          <a:p>
            <a:pPr>
              <a:buFont typeface="한컴바탕" pitchFamily="18" charset="2"/>
              <a:buChar char=" "/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할수록  광고 집약도가 하락한다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.</a:t>
            </a:r>
            <a:endParaRPr lang="ko-KR" altLang="en-US" sz="14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3" name="직사각형 2">
            <a:hlinkClick r:id="rId2" action="ppaction://hlinksldjump"/>
          </p:cNvPr>
          <p:cNvSpPr/>
          <p:nvPr/>
        </p:nvSpPr>
        <p:spPr>
          <a:xfrm>
            <a:off x="571500" y="1000125"/>
            <a:ext cx="8001000" cy="464343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12/14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6" name="직사각형 5">
            <a:hlinkClick r:id="rId2" action="ppaction://hlinksldjump"/>
          </p:cNvPr>
          <p:cNvSpPr/>
          <p:nvPr/>
        </p:nvSpPr>
        <p:spPr>
          <a:xfrm>
            <a:off x="4214813" y="0"/>
            <a:ext cx="4929187" cy="785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pic>
        <p:nvPicPr>
          <p:cNvPr id="7" name="그림 6" descr="12-4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1556792"/>
            <a:ext cx="5112568" cy="3744416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모서리가 둥근 직사각형 7"/>
          <p:cNvSpPr/>
          <p:nvPr/>
        </p:nvSpPr>
        <p:spPr>
          <a:xfrm>
            <a:off x="1691680" y="1340768"/>
            <a:ext cx="3816424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12-4 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광고와 집중률 사이의 비선형 상관관계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  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hlinkClick r:id="rId2" action="ppaction://hlinksldjump"/>
          </p:cNvPr>
          <p:cNvSpPr/>
          <p:nvPr/>
        </p:nvSpPr>
        <p:spPr>
          <a:xfrm>
            <a:off x="569913" y="5786438"/>
            <a:ext cx="8001000" cy="571500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Font typeface="한컴바탕" pitchFamily="18" charset="2"/>
              <a:buChar char=" "/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이윤율이 증가하면  광고집약도도 증가한다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.  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그러나  광고집약도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M 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을 넘어서면 광고를 더 많이</a:t>
            </a:r>
            <a:endParaRPr lang="en-US" altLang="ko-KR" sz="1400" b="1" dirty="0">
              <a:solidFill>
                <a:srgbClr val="00060C"/>
              </a:solidFill>
              <a:latin typeface="한컴바탕" pitchFamily="18" charset="2"/>
            </a:endParaRPr>
          </a:p>
          <a:p>
            <a:pPr>
              <a:buFont typeface="한컴바탕" pitchFamily="18" charset="2"/>
              <a:buChar char=" "/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  <a:ea typeface="굴림체" pitchFamily="49" charset="-127"/>
              </a:rPr>
              <a:t>할수록 이윤율은 감소한다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굴림체" pitchFamily="49" charset="-127"/>
              </a:rPr>
              <a:t>.</a:t>
            </a:r>
            <a:endParaRPr lang="ko-KR" altLang="en-US" sz="14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3" name="직사각형 2">
            <a:hlinkClick r:id="rId2" action="ppaction://hlinksldjump"/>
          </p:cNvPr>
          <p:cNvSpPr/>
          <p:nvPr/>
        </p:nvSpPr>
        <p:spPr>
          <a:xfrm>
            <a:off x="571500" y="1000125"/>
            <a:ext cx="8001000" cy="464343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13/14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6" name="직사각형 5">
            <a:hlinkClick r:id="rId2" action="ppaction://hlinksldjump"/>
          </p:cNvPr>
          <p:cNvSpPr/>
          <p:nvPr/>
        </p:nvSpPr>
        <p:spPr>
          <a:xfrm>
            <a:off x="4572000" y="0"/>
            <a:ext cx="4572000" cy="785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pic>
        <p:nvPicPr>
          <p:cNvPr id="7" name="그림 6" descr="12-5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1556792"/>
            <a:ext cx="5328592" cy="3672407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모서리가 둥근 직사각형 7"/>
          <p:cNvSpPr/>
          <p:nvPr/>
        </p:nvSpPr>
        <p:spPr>
          <a:xfrm>
            <a:off x="1691680" y="1340768"/>
            <a:ext cx="3816424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12-5 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광고와 이윤율 사이의 비선형 상관관계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hlinkClick r:id="rId2" action="ppaction://hlinksldjump"/>
          </p:cNvPr>
          <p:cNvSpPr/>
          <p:nvPr/>
        </p:nvSpPr>
        <p:spPr>
          <a:xfrm>
            <a:off x="569913" y="5715000"/>
            <a:ext cx="8001000" cy="642938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Font typeface="한컴바탕" pitchFamily="18" charset="2"/>
              <a:buChar char=" "/>
              <a:defRPr/>
            </a:pP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굴림체" pitchFamily="49" charset="-127"/>
              </a:rPr>
              <a:t>B-E &gt; 0  or   B+C+F-E &gt; 0  or  B+C-E &gt; 0 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  <a:ea typeface="굴림체" pitchFamily="49" charset="-127"/>
              </a:rPr>
              <a:t>이면 광고와 더불어 후생도 증가하고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굴림체" pitchFamily="49" charset="-127"/>
              </a:rPr>
              <a:t> ,</a:t>
            </a:r>
          </a:p>
          <a:p>
            <a:pPr>
              <a:buFont typeface="한컴바탕" pitchFamily="18" charset="2"/>
              <a:buChar char=" "/>
              <a:defRPr/>
            </a:pP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굴림체" pitchFamily="49" charset="-127"/>
              </a:rPr>
              <a:t>   A+B+C-E &gt; 0 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  <a:ea typeface="굴림체" pitchFamily="49" charset="-127"/>
              </a:rPr>
              <a:t>이면 광고와 더불어 이윤도 증가한다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  <a:ea typeface="굴림체" pitchFamily="49" charset="-127"/>
              </a:rPr>
              <a:t>.</a:t>
            </a:r>
          </a:p>
        </p:txBody>
      </p:sp>
      <p:sp>
        <p:nvSpPr>
          <p:cNvPr id="3" name="직사각형 2">
            <a:hlinkClick r:id="rId2" action="ppaction://hlinksldjump"/>
          </p:cNvPr>
          <p:cNvSpPr/>
          <p:nvPr/>
        </p:nvSpPr>
        <p:spPr>
          <a:xfrm>
            <a:off x="571500" y="1000125"/>
            <a:ext cx="8001000" cy="45005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14/14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6" name="직사각형 5">
            <a:hlinkClick r:id="rId2" action="ppaction://hlinksldjump"/>
          </p:cNvPr>
          <p:cNvSpPr/>
          <p:nvPr/>
        </p:nvSpPr>
        <p:spPr>
          <a:xfrm>
            <a:off x="4357688" y="0"/>
            <a:ext cx="4786312" cy="857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pic>
        <p:nvPicPr>
          <p:cNvPr id="7" name="그림 6" descr="12-6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1680" y="1412776"/>
            <a:ext cx="5544616" cy="3816423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모서리가 둥근 직사각형 7"/>
          <p:cNvSpPr/>
          <p:nvPr/>
        </p:nvSpPr>
        <p:spPr>
          <a:xfrm>
            <a:off x="1475656" y="1196752"/>
            <a:ext cx="3528392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12-6 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광고가 이윤 및 후생에 미치는 효과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내용 개체 틀 2"/>
          <p:cNvSpPr>
            <a:spLocks noGrp="1"/>
          </p:cNvSpPr>
          <p:nvPr>
            <p:ph idx="1"/>
          </p:nvPr>
        </p:nvSpPr>
        <p:spPr>
          <a:xfrm>
            <a:off x="428625" y="642938"/>
            <a:ext cx="8229600" cy="2643187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□</a:t>
            </a:r>
            <a:r>
              <a:rPr lang="en-US" altLang="ko-KR" sz="2200" smtClean="0">
                <a:effectLst/>
                <a:latin typeface="HY견고딕" pitchFamily="18" charset="-127"/>
                <a:ea typeface="HY견고딕" pitchFamily="18" charset="-127"/>
              </a:rPr>
              <a:t>. </a:t>
            </a: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차별과점과 독점적 경쟁</a:t>
            </a:r>
            <a:r>
              <a:rPr lang="en-US" altLang="ko-KR" sz="2200" smtClean="0">
                <a:effectLst/>
                <a:latin typeface="HY견고딕" pitchFamily="18" charset="-127"/>
                <a:ea typeface="HY견고딕" pitchFamily="18" charset="-127"/>
              </a:rPr>
              <a:t> 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    ○ 차별화 </a:t>
            </a:r>
            <a:r>
              <a:rPr lang="en-US" altLang="ko-KR" sz="2200" smtClean="0">
                <a:effectLst/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차별화된 특징으로</a:t>
            </a:r>
            <a:r>
              <a:rPr lang="en-US" altLang="ko-KR" sz="2200" smtClean="0">
                <a:effectLst/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독점력 증대</a:t>
            </a:r>
            <a:endParaRPr lang="en-US" altLang="ko-KR" sz="22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    ○ 차별과점 시장 </a:t>
            </a:r>
            <a:r>
              <a:rPr lang="en-US" altLang="ko-KR" sz="2200" smtClean="0">
                <a:effectLst/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과점시장에서 제품차별화</a:t>
            </a:r>
            <a:endParaRPr lang="en-US" altLang="ko-KR" sz="22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en-US" altLang="ko-KR" sz="2200" smtClean="0">
                <a:effectLst/>
                <a:latin typeface="HY견고딕" pitchFamily="18" charset="-127"/>
                <a:ea typeface="HY견고딕" pitchFamily="18" charset="-127"/>
              </a:rPr>
              <a:t>    </a:t>
            </a:r>
            <a:r>
              <a:rPr lang="ko-KR" altLang="ko-KR" sz="2200" smtClean="0">
                <a:effectLst/>
                <a:latin typeface="HY견고딕" pitchFamily="18" charset="-127"/>
                <a:ea typeface="HY견고딕" pitchFamily="18" charset="-127"/>
              </a:rPr>
              <a:t>○</a:t>
            </a:r>
            <a:r>
              <a:rPr lang="en-US" altLang="ko-KR" sz="2200" smtClean="0">
                <a:effectLst/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독점적 경쟁 시장 </a:t>
            </a:r>
            <a:r>
              <a:rPr lang="en-US" altLang="ko-KR" sz="2200" smtClean="0">
                <a:effectLst/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경쟁시장에서 제품차별화</a:t>
            </a:r>
            <a:endParaRPr lang="en-US" altLang="ko-KR" sz="22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    ○ 차별화의 사회적 편익 </a:t>
            </a:r>
            <a:r>
              <a:rPr lang="en-US" altLang="ko-KR" sz="1400" smtClean="0">
                <a:effectLst/>
                <a:latin typeface="HY견고딕" pitchFamily="18" charset="-127"/>
                <a:ea typeface="HY견고딕" pitchFamily="18" charset="-127"/>
              </a:rPr>
              <a:t>VS</a:t>
            </a:r>
            <a:r>
              <a:rPr lang="en-US" altLang="ko-KR" sz="2200" smtClean="0">
                <a:effectLst/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사회적 비용</a:t>
            </a:r>
            <a:endParaRPr lang="en-US" altLang="ko-KR" sz="22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buFont typeface="Wingdings" pitchFamily="2" charset="2"/>
              <a:buNone/>
            </a:pPr>
            <a:endParaRPr lang="ko-KR" altLang="en-US" sz="2400" smtClean="0">
              <a:effectLst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357188" y="3429000"/>
            <a:ext cx="8158162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 kern="0" dirty="0">
                <a:latin typeface="HY견고딕"/>
                <a:ea typeface="HY견고딕"/>
              </a:rPr>
              <a:t>□</a:t>
            </a:r>
            <a:r>
              <a:rPr lang="en-US" altLang="ko-KR" sz="2200" kern="0" dirty="0">
                <a:latin typeface="HY견고딕"/>
                <a:ea typeface="HY견고딕"/>
              </a:rPr>
              <a:t>. 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제품차별화와 이윤</a:t>
            </a:r>
            <a:endParaRPr lang="en-US" altLang="ko-KR" sz="2200" kern="0" dirty="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     </a:t>
            </a:r>
            <a:r>
              <a:rPr lang="en-US" altLang="ko-KR" sz="2200" kern="0" dirty="0">
                <a:latin typeface="HY견고딕"/>
                <a:ea typeface="HY견고딕"/>
              </a:rPr>
              <a:t>○ </a:t>
            </a:r>
            <a:r>
              <a:rPr lang="ko-KR" altLang="en-US" sz="2200" kern="0" dirty="0">
                <a:latin typeface="HY견고딕"/>
                <a:ea typeface="HY견고딕"/>
              </a:rPr>
              <a:t>차별화로 인한 초과이윤 </a:t>
            </a:r>
            <a:r>
              <a:rPr lang="en-US" altLang="ko-KR" sz="2200" kern="0" dirty="0">
                <a:latin typeface="HY견고딕"/>
                <a:ea typeface="HY견고딕"/>
              </a:rPr>
              <a:t>: 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신규진입 </a:t>
            </a: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→ 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수요 감소 </a:t>
            </a:r>
            <a:endParaRPr lang="en-US" altLang="ko-KR" sz="2200" kern="0" dirty="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         → 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장기적으로 이윤 </a:t>
            </a: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= 0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 </a:t>
            </a:r>
            <a:endParaRPr lang="en-US" altLang="ko-KR" sz="2200" kern="0" dirty="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     </a:t>
            </a:r>
            <a:r>
              <a:rPr lang="ko-KR" altLang="en-US" sz="2200" kern="0" dirty="0">
                <a:latin typeface="HY견고딕"/>
                <a:ea typeface="HY견고딕"/>
              </a:rPr>
              <a:t>○ 차별화로 인한 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비용상승 </a:t>
            </a: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광고비등</a:t>
            </a: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) : 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비용곡선 상향이동 </a:t>
            </a:r>
            <a:endParaRPr lang="en-US" altLang="ko-KR" sz="2200" kern="0" dirty="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         → 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장기적으로 이윤 </a:t>
            </a: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= 0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endParaRPr lang="en-US" altLang="ko-KR" sz="2200" kern="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5214938" y="4643438"/>
            <a:ext cx="2155825" cy="428625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12-1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6" name="직사각형 5">
            <a:hlinkClick r:id="rId3" action="ppaction://hlinksldjump"/>
          </p:cNvPr>
          <p:cNvSpPr/>
          <p:nvPr/>
        </p:nvSpPr>
        <p:spPr>
          <a:xfrm>
            <a:off x="5214938" y="5857875"/>
            <a:ext cx="2155825" cy="428625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12-2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2/14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내용 개체 틀 2"/>
          <p:cNvSpPr>
            <a:spLocks noGrp="1"/>
          </p:cNvSpPr>
          <p:nvPr>
            <p:ph idx="1"/>
          </p:nvPr>
        </p:nvSpPr>
        <p:spPr>
          <a:xfrm>
            <a:off x="357188" y="642938"/>
            <a:ext cx="8229600" cy="325755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□</a:t>
            </a:r>
            <a:r>
              <a:rPr lang="en-US" altLang="ko-KR" sz="2200" smtClean="0">
                <a:effectLst/>
                <a:latin typeface="HY견고딕" pitchFamily="18" charset="-127"/>
                <a:ea typeface="HY견고딕" pitchFamily="18" charset="-127"/>
              </a:rPr>
              <a:t>. </a:t>
            </a: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광고와 이미지 차별화</a:t>
            </a:r>
            <a:endParaRPr lang="en-US" altLang="ko-KR" sz="22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en-US" altLang="ko-KR" sz="2200" smtClean="0">
                <a:effectLst/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가격경쟁 </a:t>
            </a:r>
            <a:r>
              <a:rPr lang="en-US" altLang="ko-KR" sz="1400" smtClean="0">
                <a:effectLst/>
                <a:latin typeface="HY견고딕" pitchFamily="18" charset="-127"/>
                <a:ea typeface="HY견고딕" pitchFamily="18" charset="-127"/>
              </a:rPr>
              <a:t>VS</a:t>
            </a:r>
            <a:r>
              <a:rPr lang="en-US" altLang="ko-KR" sz="2200" smtClean="0">
                <a:effectLst/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비 가격경쟁</a:t>
            </a:r>
            <a:endParaRPr lang="en-US" altLang="ko-KR" sz="22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  ○ 광고 </a:t>
            </a:r>
            <a:r>
              <a:rPr lang="en-US" altLang="ko-KR" sz="2200" smtClean="0">
                <a:effectLst/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비 가격경쟁</a:t>
            </a:r>
            <a:endParaRPr lang="en-US" altLang="ko-KR" sz="22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en-US" altLang="ko-KR" sz="2200" smtClean="0">
                <a:effectLst/>
                <a:latin typeface="HY견고딕" pitchFamily="18" charset="-127"/>
                <a:ea typeface="HY견고딕" pitchFamily="18" charset="-127"/>
              </a:rPr>
              <a:t>      1. </a:t>
            </a: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이미지 차별화 </a:t>
            </a:r>
            <a:r>
              <a:rPr lang="en-US" altLang="ko-KR" sz="2200" smtClean="0">
                <a:effectLst/>
                <a:latin typeface="HY견고딕" pitchFamily="18" charset="-127"/>
                <a:ea typeface="HY견고딕" pitchFamily="18" charset="-127"/>
              </a:rPr>
              <a:t>(image  differentiation) : </a:t>
            </a: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경쟁억제</a:t>
            </a:r>
            <a:endParaRPr lang="en-US" altLang="ko-KR" sz="22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en-US" altLang="ko-KR" sz="2200" smtClean="0">
                <a:effectLst/>
                <a:latin typeface="HY견고딕" pitchFamily="18" charset="-127"/>
                <a:ea typeface="HY견고딕" pitchFamily="18" charset="-127"/>
              </a:rPr>
              <a:t>      2.</a:t>
            </a: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 이미지 동질화 </a:t>
            </a:r>
            <a:r>
              <a:rPr lang="en-US" altLang="ko-KR" sz="2200" smtClean="0">
                <a:effectLst/>
                <a:latin typeface="HY견고딕" pitchFamily="18" charset="-127"/>
                <a:ea typeface="HY견고딕" pitchFamily="18" charset="-127"/>
              </a:rPr>
              <a:t>(image integration) : </a:t>
            </a: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경쟁촉진</a:t>
            </a:r>
            <a:endParaRPr lang="en-US" altLang="ko-KR" sz="22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ko-KR" sz="24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buFont typeface="Wingdings" pitchFamily="2" charset="2"/>
              <a:buNone/>
            </a:pPr>
            <a:endParaRPr lang="ko-KR" altLang="en-US" sz="2400" smtClean="0">
              <a:effectLst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357188" y="3571875"/>
            <a:ext cx="85725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ko-KR" altLang="en-US" sz="2200" kern="0" dirty="0">
                <a:latin typeface="HY견고딕"/>
                <a:ea typeface="HY견고딕"/>
              </a:rPr>
              <a:t>  </a:t>
            </a:r>
            <a:r>
              <a:rPr lang="en-US" altLang="ko-KR" sz="2200" kern="0" dirty="0">
                <a:latin typeface="HY견고딕"/>
                <a:ea typeface="HY견고딕"/>
              </a:rPr>
              <a:t>○ 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탐색재와 경험재</a:t>
            </a:r>
            <a:endParaRPr lang="en-US" altLang="ko-KR" sz="2200" kern="0" dirty="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  </a:t>
            </a:r>
            <a:r>
              <a:rPr lang="en-US" altLang="ko-KR" sz="2200" kern="0" dirty="0">
                <a:latin typeface="HY견고딕"/>
                <a:ea typeface="HY견고딕"/>
              </a:rPr>
              <a:t>    1. 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탐색재 </a:t>
            </a: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가구</a:t>
            </a: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의류 </a:t>
            </a: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관찰을 통해 차이 구분</a:t>
            </a: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  </a:t>
            </a:r>
            <a:r>
              <a:rPr lang="ko-KR" altLang="en-US" sz="2200" kern="0" dirty="0">
                <a:latin typeface="HY견고딕"/>
                <a:ea typeface="HY견고딕"/>
              </a:rPr>
              <a:t>    </a:t>
            </a:r>
            <a:r>
              <a:rPr lang="en-US" altLang="ko-KR" sz="2200" kern="0" dirty="0">
                <a:latin typeface="HY견고딕"/>
                <a:ea typeface="HY견고딕"/>
              </a:rPr>
              <a:t>2. 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경험재 </a:t>
            </a: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식품</a:t>
            </a: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컴퓨터 프로그램 </a:t>
            </a: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직접사용을 통해 차이구분</a:t>
            </a:r>
            <a:endParaRPr lang="en-US" altLang="ko-KR" sz="2200" kern="0" dirty="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  </a:t>
            </a:r>
            <a:r>
              <a:rPr lang="ko-KR" altLang="en-US" sz="2200" kern="0" dirty="0">
                <a:latin typeface="HY견고딕"/>
                <a:ea typeface="HY견고딕"/>
              </a:rPr>
              <a:t>    </a:t>
            </a:r>
            <a:r>
              <a:rPr lang="en-US" altLang="ko-KR" sz="2200" kern="0" dirty="0">
                <a:latin typeface="HY견고딕"/>
                <a:ea typeface="HY견고딕"/>
              </a:rPr>
              <a:t>3.</a:t>
            </a:r>
            <a:r>
              <a:rPr lang="ko-KR" altLang="en-US" sz="2200" kern="0" dirty="0">
                <a:latin typeface="HY견고딕"/>
                <a:ea typeface="HY견고딕"/>
              </a:rPr>
              <a:t> 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탐색재와 경험재의 광고차이</a:t>
            </a:r>
            <a:endParaRPr lang="en-US" altLang="ko-KR" sz="2200" kern="0" dirty="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ko-KR" altLang="en-US" sz="2000" kern="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3/14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2"/>
          <p:cNvSpPr txBox="1">
            <a:spLocks/>
          </p:cNvSpPr>
          <p:nvPr/>
        </p:nvSpPr>
        <p:spPr bwMode="auto">
          <a:xfrm>
            <a:off x="571500" y="857250"/>
            <a:ext cx="8229600" cy="118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ko-KR" altLang="en-US" sz="2200" kern="0" dirty="0">
                <a:latin typeface="HY견고딕"/>
                <a:ea typeface="HY견고딕"/>
              </a:rPr>
              <a:t>□</a:t>
            </a:r>
            <a:r>
              <a:rPr lang="en-US" altLang="ko-KR" sz="2200" kern="0" dirty="0">
                <a:latin typeface="HY견고딕"/>
                <a:ea typeface="HY견고딕"/>
              </a:rPr>
              <a:t>. 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정보광고와 설득광고</a:t>
            </a:r>
            <a:endParaRPr lang="en-US" altLang="ko-KR" sz="2200" kern="0" dirty="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   </a:t>
            </a: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1. 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정보광고 </a:t>
            </a: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가격</a:t>
            </a: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사용법 등을 알려주는 광고</a:t>
            </a:r>
            <a:endParaRPr lang="en-US" altLang="ko-KR" sz="2200" kern="0" dirty="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   </a:t>
            </a: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2. 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설득광고 </a:t>
            </a: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소비자 유인을 목적으로 하는 광고 </a:t>
            </a:r>
            <a:endParaRPr lang="en-US" altLang="ko-KR" sz="2200" kern="0" dirty="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   3. 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실제로는 정보광고와 설득광고가 혼합</a:t>
            </a:r>
            <a:endParaRPr lang="en-US" altLang="ko-KR" sz="2200" kern="0" dirty="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endParaRPr lang="en-US" altLang="ko-KR" sz="2200" kern="0" dirty="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ko-KR" altLang="ko-KR" sz="2200" kern="0" dirty="0">
                <a:latin typeface="HY견고딕" pitchFamily="18" charset="-127"/>
                <a:ea typeface="HY견고딕" pitchFamily="18" charset="-127"/>
              </a:rPr>
              <a:t>□</a:t>
            </a: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. 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자본투자로서의 광고</a:t>
            </a:r>
            <a:endParaRPr lang="en-US" altLang="ko-KR" sz="2200" kern="0" dirty="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   </a:t>
            </a:r>
            <a:r>
              <a:rPr lang="en-US" altLang="ko-KR" sz="2200" kern="0" dirty="0">
                <a:latin typeface="HY견고딕"/>
                <a:ea typeface="HY견고딕"/>
              </a:rPr>
              <a:t>○ </a:t>
            </a:r>
            <a:r>
              <a:rPr lang="ko-KR" altLang="en-US" sz="2200" kern="0" dirty="0">
                <a:latin typeface="HY견고딕"/>
                <a:ea typeface="HY견고딕"/>
              </a:rPr>
              <a:t>광고의 내구성</a:t>
            </a:r>
            <a:endParaRPr lang="en-US" altLang="ko-KR" sz="2200" kern="0" dirty="0">
              <a:latin typeface="HY견고딕"/>
              <a:ea typeface="HY견고딕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en-US" altLang="ko-KR" sz="2200" kern="0" dirty="0">
                <a:latin typeface="HY견고딕"/>
                <a:ea typeface="HY견고딕"/>
              </a:rPr>
              <a:t>   ○ </a:t>
            </a:r>
            <a:r>
              <a:rPr lang="ko-KR" altLang="en-US" sz="2200" kern="0" dirty="0">
                <a:latin typeface="HY견고딕"/>
                <a:ea typeface="HY견고딕"/>
              </a:rPr>
              <a:t>광고의 감가상각 </a:t>
            </a:r>
            <a:r>
              <a:rPr lang="en-US" altLang="ko-KR" sz="2200" kern="0" dirty="0">
                <a:latin typeface="HY견고딕"/>
                <a:ea typeface="HY견고딕"/>
              </a:rPr>
              <a:t>: 1</a:t>
            </a:r>
            <a:r>
              <a:rPr lang="ko-KR" altLang="en-US" sz="2200" kern="0" dirty="0">
                <a:latin typeface="HY견고딕"/>
                <a:ea typeface="HY견고딕"/>
              </a:rPr>
              <a:t>회성 광고의 효과 점점 감소</a:t>
            </a:r>
            <a:endParaRPr lang="en-US" altLang="ko-KR" sz="2200" kern="0" dirty="0">
              <a:latin typeface="HY견고딕"/>
              <a:ea typeface="HY견고딕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en-US" altLang="ko-KR" sz="2200" kern="0" dirty="0">
                <a:latin typeface="HY견고딕"/>
                <a:ea typeface="HY견고딕"/>
              </a:rPr>
              <a:t>   ○ </a:t>
            </a:r>
            <a:r>
              <a:rPr lang="ko-KR" altLang="en-US" sz="2200" kern="0" dirty="0">
                <a:latin typeface="HY견고딕"/>
                <a:ea typeface="HY견고딕"/>
              </a:rPr>
              <a:t>광고의 재투자와 순투자</a:t>
            </a:r>
            <a:endParaRPr lang="ko-KR" altLang="en-US" sz="2200" kern="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4/14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285750" y="714375"/>
            <a:ext cx="8572500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ko-KR" altLang="en-US" sz="2400" kern="0" dirty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 kern="0" dirty="0">
                <a:latin typeface="HY견고딕"/>
                <a:ea typeface="HY견고딕"/>
              </a:rPr>
              <a:t>□</a:t>
            </a:r>
            <a:r>
              <a:rPr lang="en-US" altLang="ko-KR" sz="2400" kern="0" dirty="0">
                <a:latin typeface="HY견고딕"/>
                <a:ea typeface="HY견고딕"/>
              </a:rPr>
              <a:t>. </a:t>
            </a:r>
            <a:r>
              <a:rPr lang="ko-KR" altLang="en-US" sz="2400" kern="0" dirty="0">
                <a:latin typeface="HY견고딕" pitchFamily="18" charset="-127"/>
                <a:ea typeface="HY견고딕" pitchFamily="18" charset="-127"/>
              </a:rPr>
              <a:t>독점력과 광고비 지출</a:t>
            </a:r>
            <a:endParaRPr lang="en-US" altLang="ko-KR" sz="2400" kern="0" dirty="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en-US" altLang="ko-KR" sz="2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</a:rPr>
              <a:t>   </a:t>
            </a:r>
            <a:r>
              <a:rPr lang="en-US" altLang="ko-KR" sz="2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HY견고딕"/>
                <a:ea typeface="HY견고딕"/>
              </a:rPr>
              <a:t>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en-US" altLang="ko-KR" sz="2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HY견고딕"/>
                <a:ea typeface="HY견고딕"/>
                <a:cs typeface="한컴바탕" pitchFamily="18" charset="2"/>
              </a:rPr>
              <a:t>      </a:t>
            </a:r>
            <a:r>
              <a:rPr lang="en-US" altLang="ko-KR" sz="2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  <a:cs typeface="한컴바탕" pitchFamily="18" charset="2"/>
              </a:rPr>
              <a:t>Q = f ( P , A ) ,    (Q</a:t>
            </a:r>
            <a:r>
              <a:rPr lang="ko-KR" altLang="en-US" sz="2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  <a:cs typeface="한컴바탕" pitchFamily="18" charset="2"/>
              </a:rPr>
              <a:t>는 수요량</a:t>
            </a:r>
            <a:r>
              <a:rPr lang="en-US" altLang="ko-KR" sz="2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  <a:cs typeface="한컴바탕" pitchFamily="18" charset="2"/>
              </a:rPr>
              <a:t>, P</a:t>
            </a:r>
            <a:r>
              <a:rPr lang="ko-KR" altLang="en-US" sz="2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  <a:cs typeface="한컴바탕" pitchFamily="18" charset="2"/>
              </a:rPr>
              <a:t>는 가격</a:t>
            </a:r>
            <a:r>
              <a:rPr lang="en-US" altLang="ko-KR" sz="2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  <a:cs typeface="한컴바탕" pitchFamily="18" charset="2"/>
              </a:rPr>
              <a:t>, A</a:t>
            </a:r>
            <a:r>
              <a:rPr lang="ko-KR" altLang="en-US" sz="2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  <a:cs typeface="한컴바탕" pitchFamily="18" charset="2"/>
              </a:rPr>
              <a:t>는</a:t>
            </a:r>
            <a:r>
              <a:rPr lang="en-US" altLang="ko-KR" sz="2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  <a:cs typeface="한컴바탕" pitchFamily="18" charset="2"/>
              </a:rPr>
              <a:t> </a:t>
            </a:r>
            <a:r>
              <a:rPr lang="ko-KR" altLang="en-US" sz="2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  <a:cs typeface="한컴바탕" pitchFamily="18" charset="2"/>
              </a:rPr>
              <a:t>광고비</a:t>
            </a:r>
            <a:r>
              <a:rPr lang="en-US" altLang="ko-KR" sz="2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  <a:cs typeface="한컴바탕" pitchFamily="18" charset="2"/>
              </a:rPr>
              <a:t>)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en-US" altLang="ko-KR" sz="2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  <a:cs typeface="한컴바탕" pitchFamily="18" charset="2"/>
              </a:rPr>
              <a:t>      R = P * Q ( P, A ) ,    (R</a:t>
            </a:r>
            <a:r>
              <a:rPr lang="ko-KR" altLang="en-US" sz="2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  <a:cs typeface="한컴바탕" pitchFamily="18" charset="2"/>
              </a:rPr>
              <a:t>은</a:t>
            </a:r>
            <a:r>
              <a:rPr lang="en-US" altLang="ko-KR" sz="2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  <a:cs typeface="한컴바탕" pitchFamily="18" charset="2"/>
              </a:rPr>
              <a:t> </a:t>
            </a:r>
            <a:r>
              <a:rPr lang="ko-KR" altLang="en-US" sz="2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  <a:cs typeface="한컴바탕" pitchFamily="18" charset="2"/>
              </a:rPr>
              <a:t>판매수입</a:t>
            </a:r>
            <a:r>
              <a:rPr lang="en-US" altLang="ko-KR" sz="2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  <a:cs typeface="한컴바탕" pitchFamily="18" charset="2"/>
              </a:rPr>
              <a:t>)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ko-KR" altLang="en-US" sz="2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  <a:cs typeface="한컴바탕" pitchFamily="18" charset="2"/>
              </a:rPr>
              <a:t>      ∏ </a:t>
            </a:r>
            <a:r>
              <a:rPr lang="en-US" altLang="ko-KR" sz="2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  <a:cs typeface="한컴바탕" pitchFamily="18" charset="2"/>
              </a:rPr>
              <a:t>= P * Q ( P, A ) – C (Q) – A ,    (C</a:t>
            </a:r>
            <a:r>
              <a:rPr lang="ko-KR" altLang="en-US" sz="2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  <a:cs typeface="한컴바탕" pitchFamily="18" charset="2"/>
              </a:rPr>
              <a:t>는</a:t>
            </a:r>
            <a:r>
              <a:rPr lang="en-US" altLang="ko-KR" sz="2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  <a:cs typeface="한컴바탕" pitchFamily="18" charset="2"/>
              </a:rPr>
              <a:t> </a:t>
            </a:r>
            <a:r>
              <a:rPr lang="ko-KR" altLang="en-US" sz="2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  <a:cs typeface="한컴바탕" pitchFamily="18" charset="2"/>
              </a:rPr>
              <a:t>생산비</a:t>
            </a:r>
            <a:r>
              <a:rPr lang="en-US" altLang="ko-KR" sz="2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  <a:cs typeface="한컴바탕" pitchFamily="18" charset="2"/>
              </a:rPr>
              <a:t>)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ko-KR" altLang="en-US" sz="2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endParaRPr lang="en-US" altLang="ko-KR" sz="2200" kern="0" dirty="0">
              <a:effectLst>
                <a:outerShdw blurRad="38100" dist="38100" dir="2700000" algn="tl">
                  <a:srgbClr val="00000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en-US" altLang="ko-KR" sz="2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</a:rPr>
              <a:t>   </a:t>
            </a:r>
            <a:r>
              <a:rPr lang="en-US" altLang="ko-KR" sz="2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HY견고딕"/>
                <a:ea typeface="HY견고딕"/>
              </a:rPr>
              <a:t>○</a:t>
            </a:r>
            <a:r>
              <a:rPr lang="ko-KR" altLang="en-US" sz="2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</a:rPr>
              <a:t> 이윤극대화 조건</a:t>
            </a:r>
            <a:r>
              <a:rPr lang="en-US" sz="2200" dirty="0"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2200" dirty="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endParaRPr lang="en-US" altLang="ko-KR" sz="2200" kern="0" dirty="0">
              <a:effectLst>
                <a:outerShdw blurRad="38100" dist="38100" dir="2700000" algn="tl">
                  <a:srgbClr val="00000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en-US" altLang="ko-KR" sz="2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</a:rPr>
              <a:t>                                            </a:t>
            </a: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   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endParaRPr kumimoji="0" lang="ko-KR" altLang="en-US" sz="2200" dirty="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en-US" altLang="ko-KR" sz="2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</a:rPr>
              <a:t>    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en-US" altLang="ko-KR" sz="2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ko-KR" altLang="en-US" sz="2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</a:rPr>
              <a:t>독점력 </a:t>
            </a:r>
            <a:r>
              <a:rPr lang="en-US" altLang="ko-KR" sz="2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</a:rPr>
              <a:t>{ (P-MC)/P } </a:t>
            </a:r>
            <a:r>
              <a:rPr lang="ko-KR" altLang="en-US" sz="2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</a:rPr>
              <a:t>이 커질수록 광고 집약도 </a:t>
            </a:r>
            <a:r>
              <a:rPr lang="en-US" altLang="ko-KR" sz="2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</a:rPr>
              <a:t>(A/R)</a:t>
            </a:r>
            <a:r>
              <a:rPr lang="ko-KR" altLang="en-US" sz="2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</a:rPr>
              <a:t>증가</a:t>
            </a:r>
            <a:endParaRPr lang="en-US" altLang="ko-KR" sz="2200" kern="0" dirty="0">
              <a:effectLst>
                <a:outerShdw blurRad="38100" dist="38100" dir="2700000" algn="tl">
                  <a:srgbClr val="000000"/>
                </a:outerShdw>
              </a:effectLst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en-US" altLang="ko-KR" sz="2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</a:rPr>
              <a:t>     </a:t>
            </a:r>
            <a:r>
              <a:rPr lang="ko-KR" altLang="en-US" sz="2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</a:rPr>
              <a:t>완전경쟁기업은 </a:t>
            </a:r>
            <a:r>
              <a:rPr lang="en-US" altLang="ko-KR" sz="2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</a:rPr>
              <a:t>(P-MC)/P = 0 </a:t>
            </a:r>
            <a:r>
              <a:rPr lang="ko-KR" altLang="en-US" sz="2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</a:rPr>
              <a:t>이기 때문에 </a:t>
            </a:r>
            <a:r>
              <a:rPr lang="en-US" altLang="ko-KR" sz="2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</a:rPr>
              <a:t>A/R = 0</a:t>
            </a:r>
          </a:p>
        </p:txBody>
      </p:sp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kumimoji="0" lang="ko-KR" altLang="en-US"/>
          </a:p>
        </p:txBody>
      </p:sp>
      <p:pic>
        <p:nvPicPr>
          <p:cNvPr id="8196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3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kumimoji="0" lang="ko-KR" altLang="en-US"/>
          </a:p>
        </p:txBody>
      </p:sp>
      <p:pic>
        <p:nvPicPr>
          <p:cNvPr id="8198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3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kumimoji="0" lang="ko-KR" altLang="en-US"/>
          </a:p>
        </p:txBody>
      </p:sp>
      <p:pic>
        <p:nvPicPr>
          <p:cNvPr id="8200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3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kumimoji="0" lang="ko-KR" altLang="en-US"/>
          </a:p>
        </p:txBody>
      </p:sp>
      <p:pic>
        <p:nvPicPr>
          <p:cNvPr id="8202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3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3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204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20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206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207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8208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grpSp>
        <p:nvGrpSpPr>
          <p:cNvPr id="8209" name="그룹 28"/>
          <p:cNvGrpSpPr>
            <a:grpSpLocks/>
          </p:cNvGrpSpPr>
          <p:nvPr/>
        </p:nvGrpSpPr>
        <p:grpSpPr bwMode="auto">
          <a:xfrm>
            <a:off x="1428750" y="3929063"/>
            <a:ext cx="4786313" cy="785812"/>
            <a:chOff x="4814450" y="2500306"/>
            <a:chExt cx="3929090" cy="785818"/>
          </a:xfrm>
        </p:grpSpPr>
        <p:sp>
          <p:nvSpPr>
            <p:cNvPr id="25" name="직사각형 24"/>
            <p:cNvSpPr/>
            <p:nvPr/>
          </p:nvSpPr>
          <p:spPr>
            <a:xfrm>
              <a:off x="4814450" y="2500306"/>
              <a:ext cx="3929090" cy="785818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pic>
          <p:nvPicPr>
            <p:cNvPr id="8213" name="Picture 2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29189" y="2643182"/>
              <a:ext cx="3694365" cy="642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210" name="Rectangle 26"/>
          <p:cNvSpPr>
            <a:spLocks noChangeArrowheads="1"/>
          </p:cNvSpPr>
          <p:nvPr/>
        </p:nvSpPr>
        <p:spPr bwMode="auto">
          <a:xfrm>
            <a:off x="0" y="1057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kumimoji="0" lang="en-US" altLang="ko-KR" sz="2000">
                <a:latin typeface="맑은 고딕" pitchFamily="50" charset="-127"/>
                <a:cs typeface="Times New Roman" pitchFamily="18" charset="0"/>
              </a:rPr>
              <a:t> </a:t>
            </a:r>
            <a:endParaRPr kumimoji="0" lang="en-US" altLang="ko-KR"/>
          </a:p>
        </p:txBody>
      </p:sp>
      <p:sp>
        <p:nvSpPr>
          <p:cNvPr id="28" name="직사각형 27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5/14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/>
          <p:cNvSpPr>
            <a:spLocks noGrp="1"/>
          </p:cNvSpPr>
          <p:nvPr>
            <p:ph idx="1"/>
          </p:nvPr>
        </p:nvSpPr>
        <p:spPr>
          <a:xfrm>
            <a:off x="714375" y="714375"/>
            <a:ext cx="6643688" cy="22860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ko-KR" altLang="en-US" sz="2400" dirty="0" smtClean="0">
                <a:effectLst/>
                <a:latin typeface="HY견고딕"/>
                <a:ea typeface="HY견고딕"/>
              </a:rPr>
              <a:t>□</a:t>
            </a:r>
            <a:r>
              <a:rPr lang="en-US" altLang="ko-KR" sz="2400" dirty="0" smtClean="0">
                <a:effectLst/>
                <a:latin typeface="HY견고딕"/>
                <a:ea typeface="HY견고딕"/>
              </a:rPr>
              <a:t>. </a:t>
            </a:r>
            <a:r>
              <a:rPr lang="ko-KR" altLang="en-US" sz="2400" dirty="0" smtClean="0">
                <a:effectLst/>
                <a:latin typeface="HY견고딕" pitchFamily="18" charset="-127"/>
                <a:ea typeface="HY견고딕" pitchFamily="18" charset="-127"/>
              </a:rPr>
              <a:t>광고의 시장경쟁 제고효과</a:t>
            </a:r>
            <a:endParaRPr lang="en-US" altLang="ko-KR" sz="2400" dirty="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altLang="ko-KR" sz="2200" dirty="0" smtClean="0">
                <a:effectLst/>
                <a:latin typeface="HY견고딕" pitchFamily="18" charset="-127"/>
                <a:ea typeface="HY견고딕" pitchFamily="18" charset="-127"/>
              </a:rPr>
              <a:t>    1. </a:t>
            </a:r>
            <a:r>
              <a:rPr lang="ko-KR" altLang="en-US" sz="2200" dirty="0" smtClean="0">
                <a:effectLst/>
                <a:latin typeface="HY견고딕" pitchFamily="18" charset="-127"/>
                <a:ea typeface="HY견고딕" pitchFamily="18" charset="-127"/>
              </a:rPr>
              <a:t>광고가 수요를 더 탄력적으로 </a:t>
            </a:r>
            <a:endParaRPr lang="en-US" altLang="ko-KR" sz="2200" dirty="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altLang="ko-KR" sz="2200" dirty="0" smtClean="0">
                <a:effectLst/>
                <a:latin typeface="HY견고딕" pitchFamily="18" charset="-127"/>
                <a:ea typeface="HY견고딕" pitchFamily="18" charset="-127"/>
              </a:rPr>
              <a:t>    2. </a:t>
            </a:r>
            <a:r>
              <a:rPr lang="ko-KR" altLang="en-US" sz="2200" dirty="0" smtClean="0">
                <a:effectLst/>
                <a:latin typeface="HY견고딕" pitchFamily="18" charset="-127"/>
                <a:ea typeface="HY견고딕" pitchFamily="18" charset="-127"/>
              </a:rPr>
              <a:t>광고가 </a:t>
            </a:r>
            <a:r>
              <a:rPr lang="en-US" altLang="ko-KR" sz="2200" dirty="0" smtClean="0">
                <a:effectLst/>
                <a:latin typeface="HY견고딕" pitchFamily="18" charset="-127"/>
                <a:ea typeface="HY견고딕" pitchFamily="18" charset="-127"/>
              </a:rPr>
              <a:t>to obtain a market </a:t>
            </a:r>
            <a:r>
              <a:rPr lang="ko-KR" altLang="en-US" sz="2200" dirty="0" smtClean="0">
                <a:effectLst/>
                <a:latin typeface="HY견고딕" pitchFamily="18" charset="-127"/>
                <a:ea typeface="HY견고딕" pitchFamily="18" charset="-127"/>
              </a:rPr>
              <a:t>수단으로 </a:t>
            </a:r>
            <a:r>
              <a:rPr lang="en-US" altLang="ko-KR" sz="2200" dirty="0" smtClean="0">
                <a:effectLst/>
                <a:latin typeface="HY견고딕" pitchFamily="18" charset="-127"/>
                <a:ea typeface="HY견고딕" pitchFamily="18" charset="-127"/>
              </a:rPr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altLang="ko-KR" sz="2200" dirty="0" smtClean="0">
                <a:effectLst/>
                <a:latin typeface="HY견고딕" pitchFamily="18" charset="-127"/>
                <a:ea typeface="HY견고딕" pitchFamily="18" charset="-127"/>
              </a:rPr>
              <a:t>    3.</a:t>
            </a:r>
            <a:r>
              <a:rPr lang="ko-KR" altLang="en-US" sz="2200" dirty="0" smtClean="0">
                <a:effectLst/>
                <a:latin typeface="HY견고딕" pitchFamily="18" charset="-127"/>
                <a:ea typeface="HY견고딕" pitchFamily="18" charset="-127"/>
              </a:rPr>
              <a:t> 진입의 수단으로</a:t>
            </a:r>
            <a:endParaRPr lang="en-US" altLang="ko-KR" sz="2200" dirty="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altLang="ko-KR" sz="2200" dirty="0" smtClean="0">
                <a:effectLst/>
                <a:latin typeface="HY견고딕" pitchFamily="18" charset="-127"/>
                <a:ea typeface="HY견고딕" pitchFamily="18" charset="-127"/>
              </a:rPr>
              <a:t>    4. </a:t>
            </a:r>
            <a:r>
              <a:rPr lang="ko-KR" altLang="en-US" sz="2200" dirty="0" smtClean="0">
                <a:effectLst/>
                <a:latin typeface="HY견고딕" pitchFamily="18" charset="-127"/>
                <a:ea typeface="HY견고딕" pitchFamily="18" charset="-127"/>
              </a:rPr>
              <a:t>광고가 상표집착 </a:t>
            </a:r>
            <a:r>
              <a:rPr lang="en-US" altLang="ko-KR" sz="2200" dirty="0" smtClean="0">
                <a:effectLst/>
                <a:latin typeface="HY견고딕" pitchFamily="18" charset="-127"/>
                <a:ea typeface="HY견고딕" pitchFamily="18" charset="-127"/>
              </a:rPr>
              <a:t>(brand loyalty) </a:t>
            </a:r>
            <a:r>
              <a:rPr lang="ko-KR" altLang="en-US" sz="2200" dirty="0" smtClean="0">
                <a:effectLst/>
                <a:latin typeface="HY견고딕" pitchFamily="18" charset="-127"/>
                <a:ea typeface="HY견고딕" pitchFamily="18" charset="-127"/>
              </a:rPr>
              <a:t>완화</a:t>
            </a:r>
            <a:endParaRPr lang="en-US" altLang="ko-KR" sz="2200" dirty="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altLang="ko-KR" sz="2200" dirty="0" smtClean="0">
                <a:effectLst/>
                <a:latin typeface="HY견고딕" pitchFamily="18" charset="-127"/>
                <a:ea typeface="HY견고딕" pitchFamily="18" charset="-127"/>
              </a:rPr>
              <a:t>  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ko-KR" altLang="en-US" sz="2400" dirty="0" smtClean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14375" y="3957638"/>
            <a:ext cx="6357938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ko-KR" altLang="en-US" sz="2400" kern="0" dirty="0">
                <a:latin typeface="HY견고딕"/>
                <a:ea typeface="HY견고딕"/>
              </a:rPr>
              <a:t>□</a:t>
            </a:r>
            <a:r>
              <a:rPr lang="en-US" altLang="ko-KR" sz="2400" kern="0" dirty="0">
                <a:latin typeface="HY견고딕"/>
                <a:ea typeface="HY견고딕"/>
              </a:rPr>
              <a:t>. </a:t>
            </a:r>
            <a:r>
              <a:rPr lang="ko-KR" altLang="en-US" sz="2400" kern="0" dirty="0">
                <a:latin typeface="HY견고딕" pitchFamily="18" charset="-127"/>
                <a:ea typeface="HY견고딕" pitchFamily="18" charset="-127"/>
              </a:rPr>
              <a:t>광고의 시장경쟁 위축효과</a:t>
            </a:r>
            <a:endParaRPr lang="en-US" altLang="ko-KR" sz="2400" kern="0" dirty="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en-US" altLang="ko-KR" sz="2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HY견고딕" pitchFamily="18" charset="-127"/>
                <a:ea typeface="HY견고딕" pitchFamily="18" charset="-127"/>
              </a:rPr>
              <a:t>    1. 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광고가 수요를 비탄력적으로</a:t>
            </a:r>
            <a:endParaRPr lang="en-US" altLang="ko-KR" sz="2200" kern="0" dirty="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    </a:t>
            </a: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2. 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광고가 </a:t>
            </a: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to hold a market 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수단으로</a:t>
            </a:r>
            <a:endParaRPr lang="en-US" altLang="ko-KR" sz="2200" kern="0" dirty="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    </a:t>
            </a: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3. 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광고가 진입장벽으로 </a:t>
            </a:r>
            <a:endParaRPr lang="en-US" altLang="ko-KR" sz="2200" kern="0" dirty="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    4. 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광고가</a:t>
            </a: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상품집착강화</a:t>
            </a:r>
          </a:p>
        </p:txBody>
      </p:sp>
      <p:sp>
        <p:nvSpPr>
          <p:cNvPr id="6" name="직사각형 5">
            <a:hlinkClick r:id="rId2" action="ppaction://hlinksldjump"/>
          </p:cNvPr>
          <p:cNvSpPr/>
          <p:nvPr/>
        </p:nvSpPr>
        <p:spPr>
          <a:xfrm>
            <a:off x="2714625" y="3357563"/>
            <a:ext cx="2155825" cy="500062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12-3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6/14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내용 개체 틀 2"/>
          <p:cNvSpPr>
            <a:spLocks noGrp="1"/>
          </p:cNvSpPr>
          <p:nvPr>
            <p:ph idx="1"/>
          </p:nvPr>
        </p:nvSpPr>
        <p:spPr>
          <a:xfrm>
            <a:off x="1000125" y="857250"/>
            <a:ext cx="5857875" cy="17145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ko-KR" altLang="en-US" sz="2400" smtClean="0">
                <a:effectLst/>
                <a:latin typeface="HY견고딕" pitchFamily="18" charset="-127"/>
                <a:ea typeface="HY견고딕" pitchFamily="18" charset="-127"/>
              </a:rPr>
              <a:t>□</a:t>
            </a:r>
            <a:r>
              <a:rPr lang="en-US" altLang="ko-KR" sz="2400" smtClean="0">
                <a:effectLst/>
                <a:latin typeface="HY견고딕" pitchFamily="18" charset="-127"/>
                <a:ea typeface="HY견고딕" pitchFamily="18" charset="-127"/>
              </a:rPr>
              <a:t>. </a:t>
            </a:r>
            <a:r>
              <a:rPr lang="ko-KR" altLang="en-US" sz="2400" smtClean="0">
                <a:effectLst/>
                <a:latin typeface="HY견고딕" pitchFamily="18" charset="-127"/>
                <a:ea typeface="HY견고딕" pitchFamily="18" charset="-127"/>
              </a:rPr>
              <a:t>광고와 시장집중률의 관계</a:t>
            </a:r>
            <a:endParaRPr lang="en-US" altLang="ko-KR" sz="24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en-US" altLang="ko-KR" sz="2200" smtClean="0">
                <a:effectLst/>
                <a:latin typeface="HY견고딕" pitchFamily="18" charset="-127"/>
                <a:ea typeface="HY견고딕" pitchFamily="18" charset="-127"/>
              </a:rPr>
              <a:t>    1. </a:t>
            </a: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정의 상관관계 </a:t>
            </a:r>
            <a:r>
              <a:rPr lang="en-US" altLang="ko-KR" sz="2200" smtClean="0">
                <a:effectLst/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시장경쟁위축</a:t>
            </a:r>
            <a:endParaRPr lang="en-US" altLang="ko-KR" sz="22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    </a:t>
            </a:r>
            <a:r>
              <a:rPr lang="en-US" altLang="ko-KR" sz="2200" smtClean="0">
                <a:effectLst/>
                <a:latin typeface="HY견고딕" pitchFamily="18" charset="-127"/>
                <a:ea typeface="HY견고딕" pitchFamily="18" charset="-127"/>
              </a:rPr>
              <a:t>2. </a:t>
            </a: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부의 상관관계 </a:t>
            </a:r>
            <a:r>
              <a:rPr lang="en-US" altLang="ko-KR" sz="2200" smtClean="0">
                <a:effectLst/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시장경쟁제고</a:t>
            </a:r>
            <a:endParaRPr lang="en-US" altLang="ko-KR" sz="22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  </a:t>
            </a:r>
            <a:endParaRPr lang="en-US" altLang="ko-KR" sz="22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buFont typeface="Wingdings" pitchFamily="2" charset="2"/>
              <a:buNone/>
            </a:pPr>
            <a:endParaRPr lang="ko-KR" altLang="en-US" sz="2400" smtClean="0">
              <a:effectLst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1000125" y="3429000"/>
            <a:ext cx="5500688" cy="204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ko-KR" altLang="en-US" sz="2400" kern="0" dirty="0">
                <a:latin typeface="HY견고딕"/>
                <a:ea typeface="HY견고딕"/>
              </a:rPr>
              <a:t>□</a:t>
            </a:r>
            <a:r>
              <a:rPr lang="en-US" altLang="ko-KR" sz="2400" kern="0" dirty="0">
                <a:latin typeface="HY견고딕"/>
                <a:ea typeface="HY견고딕"/>
              </a:rPr>
              <a:t>. </a:t>
            </a:r>
            <a:r>
              <a:rPr lang="ko-KR" altLang="en-US" sz="2400" kern="0" dirty="0">
                <a:latin typeface="HY견고딕" pitchFamily="18" charset="-127"/>
                <a:ea typeface="HY견고딕" pitchFamily="18" charset="-127"/>
              </a:rPr>
              <a:t>광고와 이윤율의 관계</a:t>
            </a:r>
            <a:endParaRPr lang="en-US" altLang="ko-KR" sz="2400" kern="0" dirty="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    1. 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정의 상관관계 </a:t>
            </a: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시장경쟁위축효과</a:t>
            </a:r>
            <a:endParaRPr lang="en-US" altLang="ko-KR" sz="2200" kern="0" dirty="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    </a:t>
            </a: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2.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 부의 상관관계 </a:t>
            </a: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시장경쟁제고효과</a:t>
            </a:r>
            <a:endParaRPr lang="en-US" altLang="ko-KR" sz="2200" kern="0" dirty="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   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ko-KR" altLang="en-US" sz="2200" kern="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2714625" y="2786063"/>
            <a:ext cx="2155825" cy="500062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12-4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6" name="직사각형 5">
            <a:hlinkClick r:id="rId3" action="ppaction://hlinksldjump"/>
          </p:cNvPr>
          <p:cNvSpPr/>
          <p:nvPr/>
        </p:nvSpPr>
        <p:spPr>
          <a:xfrm>
            <a:off x="2714625" y="5429250"/>
            <a:ext cx="2155825" cy="500063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12-5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7/14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내용 개체 틀 2"/>
          <p:cNvSpPr>
            <a:spLocks noGrp="1"/>
          </p:cNvSpPr>
          <p:nvPr>
            <p:ph idx="1"/>
          </p:nvPr>
        </p:nvSpPr>
        <p:spPr>
          <a:xfrm>
            <a:off x="785813" y="3857625"/>
            <a:ext cx="6429375" cy="2428875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□</a:t>
            </a:r>
            <a:r>
              <a:rPr lang="en-US" altLang="ko-KR" sz="2200" smtClean="0">
                <a:effectLst/>
                <a:latin typeface="HY견고딕" pitchFamily="18" charset="-127"/>
                <a:ea typeface="HY견고딕" pitchFamily="18" charset="-127"/>
              </a:rPr>
              <a:t>. </a:t>
            </a: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광고정책</a:t>
            </a:r>
            <a:endParaRPr lang="en-US" altLang="ko-KR" sz="22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ko-KR" sz="2200" smtClean="0">
                <a:effectLst/>
                <a:latin typeface="HY견고딕" pitchFamily="18" charset="-127"/>
                <a:ea typeface="HY견고딕" pitchFamily="18" charset="-127"/>
              </a:rPr>
              <a:t>    1. </a:t>
            </a: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광고내용의 진실성 확보</a:t>
            </a:r>
            <a:endParaRPr lang="en-US" altLang="ko-KR" sz="22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    </a:t>
            </a:r>
            <a:r>
              <a:rPr lang="en-US" altLang="ko-KR" sz="2200" smtClean="0">
                <a:effectLst/>
                <a:latin typeface="HY견고딕" pitchFamily="18" charset="-127"/>
                <a:ea typeface="HY견고딕" pitchFamily="18" charset="-127"/>
              </a:rPr>
              <a:t>2. </a:t>
            </a: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허위과장광고 금지</a:t>
            </a:r>
            <a:endParaRPr lang="en-US" altLang="ko-KR" sz="22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    </a:t>
            </a:r>
            <a:r>
              <a:rPr lang="en-US" altLang="ko-KR" sz="2200" smtClean="0">
                <a:effectLst/>
                <a:latin typeface="HY견고딕" pitchFamily="18" charset="-127"/>
                <a:ea typeface="HY견고딕" pitchFamily="18" charset="-127"/>
              </a:rPr>
              <a:t>3. </a:t>
            </a: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상품특성공개</a:t>
            </a:r>
            <a:endParaRPr lang="en-US" altLang="ko-KR" sz="22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ko-KR" sz="2200" smtClean="0">
                <a:effectLst/>
                <a:latin typeface="HY견고딕" pitchFamily="18" charset="-127"/>
                <a:ea typeface="HY견고딕" pitchFamily="18" charset="-127"/>
              </a:rPr>
              <a:t>    4. </a:t>
            </a: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광고규제 </a:t>
            </a:r>
            <a:r>
              <a:rPr lang="en-US" altLang="ko-KR" sz="2200" smtClean="0">
                <a:effectLst/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적정 광고량</a:t>
            </a:r>
            <a:r>
              <a:rPr lang="en-US" altLang="ko-KR" sz="2200" smtClean="0">
                <a:effectLst/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광고매체 등 통제</a:t>
            </a:r>
            <a:endParaRPr lang="en-US" altLang="ko-KR" sz="22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buFont typeface="Wingdings" pitchFamily="2" charset="2"/>
              <a:buNone/>
            </a:pPr>
            <a:endParaRPr lang="ko-KR" altLang="en-US" sz="2200" smtClean="0">
              <a:effectLst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85813" y="642938"/>
            <a:ext cx="7358062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ko-KR" altLang="en-US" sz="2200" kern="0" dirty="0">
                <a:latin typeface="HY견고딕"/>
                <a:ea typeface="HY견고딕"/>
              </a:rPr>
              <a:t>□</a:t>
            </a:r>
            <a:r>
              <a:rPr lang="en-US" altLang="ko-KR" sz="2200" kern="0" dirty="0">
                <a:latin typeface="HY견고딕"/>
                <a:ea typeface="HY견고딕"/>
              </a:rPr>
              <a:t>. 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광고와 후생</a:t>
            </a:r>
            <a:endParaRPr lang="en-US" altLang="ko-KR" sz="2200" kern="0" dirty="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    1. 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이윤을 극대화 시키는 </a:t>
            </a:r>
            <a:r>
              <a:rPr lang="ko-KR" altLang="en-US" sz="2200" kern="0" dirty="0" err="1">
                <a:latin typeface="HY견고딕" pitchFamily="18" charset="-127"/>
                <a:ea typeface="HY견고딕" pitchFamily="18" charset="-127"/>
              </a:rPr>
              <a:t>광고량</a:t>
            </a:r>
            <a:endParaRPr lang="en-US" altLang="ko-KR" sz="2200" kern="0" dirty="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    </a:t>
            </a: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2.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 후생을 극대화 시키는 </a:t>
            </a:r>
            <a:r>
              <a:rPr lang="ko-KR" altLang="en-US" sz="2200" kern="0" dirty="0" err="1">
                <a:latin typeface="HY견고딕" pitchFamily="18" charset="-127"/>
                <a:ea typeface="HY견고딕" pitchFamily="18" charset="-127"/>
              </a:rPr>
              <a:t>광고량</a:t>
            </a:r>
            <a:endParaRPr lang="en-US" altLang="ko-KR" sz="2200" kern="0" dirty="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    </a:t>
            </a: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3. 1, 2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의 광고량은 일치하지 않음</a:t>
            </a: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. 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그러나</a:t>
            </a:r>
            <a:endParaRPr lang="en-US" altLang="ko-KR" sz="2200" kern="0" dirty="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defRPr/>
            </a:pPr>
            <a:r>
              <a:rPr lang="en-US" altLang="ko-KR" sz="2200" kern="0" dirty="0">
                <a:latin typeface="HY견고딕" pitchFamily="18" charset="-127"/>
                <a:ea typeface="HY견고딕" pitchFamily="18" charset="-127"/>
              </a:rPr>
              <a:t>    4. </a:t>
            </a:r>
            <a:r>
              <a:rPr lang="ko-KR" altLang="en-US" sz="2200" kern="0" dirty="0">
                <a:latin typeface="HY견고딕" pitchFamily="18" charset="-127"/>
                <a:ea typeface="HY견고딕" pitchFamily="18" charset="-127"/>
              </a:rPr>
              <a:t>광고가 있을 때는 없을 때 보다 후생증가</a:t>
            </a:r>
            <a:endParaRPr lang="en-US" altLang="ko-KR" sz="2200" kern="0" dirty="0"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ko-KR" altLang="en-US" sz="2400" kern="0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2857500" y="3143250"/>
            <a:ext cx="2155825" cy="500063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12-6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8/14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hlinkClick r:id="rId2" action="ppaction://hlinksldjump"/>
          </p:cNvPr>
          <p:cNvSpPr/>
          <p:nvPr/>
        </p:nvSpPr>
        <p:spPr>
          <a:xfrm>
            <a:off x="571500" y="5857875"/>
            <a:ext cx="8001000" cy="500063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Font typeface="한컴바탕" pitchFamily="18" charset="2"/>
              <a:buChar char=" "/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   단기에는 한 단위당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AEs 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만큼 이윤을 내지만  장기에는 이윤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= O 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이다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.</a:t>
            </a:r>
            <a:endParaRPr lang="ko-KR" altLang="en-US" sz="14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3" name="직사각형 2">
            <a:hlinkClick r:id="rId2" action="ppaction://hlinksldjump"/>
          </p:cNvPr>
          <p:cNvSpPr/>
          <p:nvPr/>
        </p:nvSpPr>
        <p:spPr>
          <a:xfrm>
            <a:off x="539552" y="764704"/>
            <a:ext cx="8001000" cy="48594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9/14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6" name="직사각형 5">
            <a:hlinkClick r:id="rId2" action="ppaction://hlinksldjump"/>
          </p:cNvPr>
          <p:cNvSpPr/>
          <p:nvPr/>
        </p:nvSpPr>
        <p:spPr>
          <a:xfrm>
            <a:off x="4357688" y="0"/>
            <a:ext cx="4786312" cy="785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pic>
        <p:nvPicPr>
          <p:cNvPr id="7" name="그림 6" descr="12-1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1412776"/>
            <a:ext cx="5400600" cy="3744416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모서리가 둥근 직사각형 7"/>
          <p:cNvSpPr/>
          <p:nvPr/>
        </p:nvSpPr>
        <p:spPr>
          <a:xfrm>
            <a:off x="1547664" y="1196752"/>
            <a:ext cx="3960440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12-1 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독점적 경쟁기업의 단기균형과 장기균형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  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위도와 경도">
  <a:themeElements>
    <a:clrScheme name="위도와 경도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위도와 경도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위도와 경도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237</TotalTime>
  <Words>741</Words>
  <Application>Microsoft Office PowerPoint</Application>
  <PresentationFormat>화면 슬라이드 쇼(4:3)</PresentationFormat>
  <Paragraphs>120</Paragraphs>
  <Slides>14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5" baseType="lpstr">
      <vt:lpstr>위도와 경도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</vt:vector>
  </TitlesOfParts>
  <Company>All USer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End User</dc:creator>
  <cp:lastModifiedBy>USE</cp:lastModifiedBy>
  <cp:revision>29</cp:revision>
  <dcterms:created xsi:type="dcterms:W3CDTF">2008-12-02T04:39:57Z</dcterms:created>
  <dcterms:modified xsi:type="dcterms:W3CDTF">2011-02-23T08:14:51Z</dcterms:modified>
</cp:coreProperties>
</file>