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90" r:id="rId3"/>
    <p:sldId id="273" r:id="rId4"/>
    <p:sldId id="288" r:id="rId5"/>
    <p:sldId id="287" r:id="rId6"/>
    <p:sldId id="289" r:id="rId7"/>
    <p:sldId id="272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6F4E1-100E-471E-8335-3507D57177C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F5857-85F7-4FCB-936E-14B4057E7B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55454-18BA-4ACE-B97E-09AC4CC3C57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C39D0-9732-4D15-B9DA-B4426BEAEA4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37FDA-B65B-4393-9531-1D0EBD88AA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6E5B-9564-428C-BF2A-DA74E0EB611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11457-EAFC-40DD-B00E-40F7FCAB9B1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3940B-62C2-4D3A-8754-B9336C15EF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D66F0-CA33-4640-9AF9-A52DD2D51D1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0D99D-586E-4DDF-AA1A-4C274F46C83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011-B1C6-4C99-8B33-FC84B002EEC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E2DD9-5002-410E-AE8C-608B4DC0B6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60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61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61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F6DD74B-9E99-4382-AFFF-5AA6A416E48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61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4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/>
          <p:cNvSpPr>
            <a:spLocks noChangeShapeType="1"/>
          </p:cNvSpPr>
          <p:nvPr/>
        </p:nvSpPr>
        <p:spPr bwMode="auto">
          <a:xfrm>
            <a:off x="0" y="7143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4857750" y="142875"/>
            <a:ext cx="4067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기술진보와 시장</a:t>
            </a:r>
          </a:p>
        </p:txBody>
      </p:sp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500063" y="785813"/>
            <a:ext cx="828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ko-KR"/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500063" y="857250"/>
            <a:ext cx="8072437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기술진보의 의의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- 1</a:t>
            </a:r>
            <a:endParaRPr lang="ko-KR" altLang="en-US" sz="22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개념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동일한 양의 생산요소로 더 많은 상품을 생산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동일한 양의 상품을 더 적은 생산요소로 생산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3.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기술진보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(technological progress)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또는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4.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기술혁신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(technological innovation)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5. GDP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증가에 대한 기여분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기술진보의 기여분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&gt;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자본축적의 기여분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미국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연구개발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(R&amp;D)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연구개발투자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미국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GNP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의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2.73%,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일본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2.53%,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한국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1.59%)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연구개발기관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각종연구소</a:t>
            </a:r>
          </a:p>
          <a:p>
            <a:endParaRPr lang="ko-KR" altLang="en-US" sz="200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4"/>
          <p:cNvSpPr>
            <a:spLocks noChangeShapeType="1"/>
          </p:cNvSpPr>
          <p:nvPr/>
        </p:nvSpPr>
        <p:spPr bwMode="auto">
          <a:xfrm>
            <a:off x="0" y="7143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4857750" y="142875"/>
            <a:ext cx="4067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기술진보와 시장</a:t>
            </a:r>
          </a:p>
        </p:txBody>
      </p:sp>
      <p:sp>
        <p:nvSpPr>
          <p:cNvPr id="4100" name="Text Box 9"/>
          <p:cNvSpPr txBox="1">
            <a:spLocks noChangeArrowheads="1"/>
          </p:cNvSpPr>
          <p:nvPr/>
        </p:nvSpPr>
        <p:spPr bwMode="auto">
          <a:xfrm>
            <a:off x="323850" y="900113"/>
            <a:ext cx="84963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기술진보의 의의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- 2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기술진보의 과정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기초연구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연구개발비의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3%) →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응용연구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(19%)  →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개발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(78%)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슘페터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발명 → 혁신 → 모방</a:t>
            </a:r>
          </a:p>
          <a:p>
            <a:pPr>
              <a:lnSpc>
                <a:spcPct val="150000"/>
              </a:lnSpc>
            </a:pPr>
            <a:endParaRPr lang="ko-KR" altLang="en-US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○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시장경쟁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기술진보는 경쟁의 수단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가격도 경쟁의 수단</a:t>
            </a:r>
          </a:p>
          <a:p>
            <a:pPr>
              <a:lnSpc>
                <a:spcPct val="150000"/>
              </a:lnSpc>
            </a:pP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기술경쟁은 가격에 비해 상대기업의 반응이 더디다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4.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과점기업 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가격경쟁에서는 상호의존적이지만 </a:t>
            </a:r>
            <a:endParaRPr lang="en-US" altLang="ko-KR" sz="20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                        </a:t>
            </a:r>
            <a:r>
              <a:rPr lang="ko-KR" altLang="en-US" sz="2000">
                <a:latin typeface="HY견고딕" pitchFamily="18" charset="-127"/>
                <a:ea typeface="HY견고딕" pitchFamily="18" charset="-127"/>
              </a:rPr>
              <a:t>기술경쟁에서는 독립적</a:t>
            </a:r>
            <a:r>
              <a:rPr lang="en-US" altLang="ko-KR" sz="2000"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000125"/>
            <a:ext cx="8229600" cy="50053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10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100" smtClean="0">
                <a:effectLst/>
                <a:latin typeface="HY견고딕" pitchFamily="18" charset="-127"/>
                <a:ea typeface="HY견고딕" pitchFamily="18" charset="-127"/>
              </a:rPr>
              <a:t>특허 제도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21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개념과 종류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발명특허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(patents)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저작권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(copyright) :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지적 소유권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3.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상표권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(trademark)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ko-KR" sz="2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목적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 발명장려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및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개발과 상품화 촉진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공개유도</a:t>
            </a:r>
            <a:endParaRPr lang="en-US" altLang="ko-KR" sz="2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득실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발명과 개발의 촉진 </a:t>
            </a:r>
            <a:r>
              <a:rPr lang="en-US" altLang="ko-KR" sz="14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독점력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높은 가격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증대</a:t>
            </a:r>
            <a:endParaRPr lang="en-US" altLang="ko-KR" sz="2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ko-KR" sz="2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비판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특허제도가 없어도 발명과 개발은 자연적으로 촉진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첫 발명자는 특허제도 없이도 기득권 향유하기 때문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5123" name="Line 11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4" name="Text Box 13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기술진보와 시장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63" y="857250"/>
            <a:ext cx="8320087" cy="55721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기업규모와 기술진보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/>
                <a:ea typeface="HY견고딕"/>
              </a:rPr>
              <a:t>○ 대기업일수록 기술진보에 유리한가</a:t>
            </a:r>
            <a:r>
              <a:rPr lang="en-US" altLang="ko-KR" sz="2100" dirty="0" smtClean="0">
                <a:effectLst/>
                <a:latin typeface="HY견고딕"/>
                <a:ea typeface="HY견고딕"/>
              </a:rPr>
              <a:t>?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100" dirty="0" smtClean="0">
                <a:effectLst/>
                <a:latin typeface="HY견고딕"/>
                <a:ea typeface="HY견고딕"/>
              </a:rPr>
              <a:t> 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대기업 </a:t>
            </a:r>
            <a:r>
              <a:rPr lang="en-US" altLang="ko-KR" sz="1600" dirty="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중소기업</a:t>
            </a:r>
            <a:endParaRPr lang="en-US" altLang="ko-KR" sz="21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다각화 기업 </a:t>
            </a:r>
            <a:r>
              <a:rPr lang="en-US" altLang="ko-KR" sz="1600" dirty="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전문기업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다국적 기업</a:t>
            </a:r>
            <a:r>
              <a:rPr lang="ko-KR" altLang="en-US" sz="16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600" dirty="0" smtClean="0">
                <a:effectLst/>
                <a:latin typeface="HY견고딕" pitchFamily="18" charset="-127"/>
                <a:ea typeface="HY견고딕" pitchFamily="18" charset="-127"/>
              </a:rPr>
              <a:t>VS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국내기업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2100" dirty="0" smtClean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연구개발의 위험부담 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: 1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차 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feasibility 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연구를 통해 </a:t>
            </a:r>
            <a:endParaRPr lang="en-US" altLang="ko-KR" sz="21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                                   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위험도 사전 분석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실증분석 결과 </a:t>
            </a: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다양한 결과</a:t>
            </a:r>
            <a:endParaRPr lang="en-US" altLang="ko-KR" sz="21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     1.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대기업일수록 유리하다는 결과</a:t>
            </a:r>
            <a:endParaRPr lang="en-US" altLang="ko-KR" sz="21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100" dirty="0" smtClean="0">
                <a:effectLst/>
                <a:latin typeface="HY견고딕" pitchFamily="18" charset="-127"/>
                <a:ea typeface="HY견고딕" pitchFamily="18" charset="-127"/>
              </a:rPr>
              <a:t>      2. </a:t>
            </a:r>
            <a:r>
              <a:rPr lang="ko-KR" altLang="en-US" sz="2100" dirty="0" smtClean="0">
                <a:effectLst/>
                <a:latin typeface="HY견고딕" pitchFamily="18" charset="-127"/>
                <a:ea typeface="HY견고딕" pitchFamily="18" charset="-127"/>
              </a:rPr>
              <a:t>소기업일수록 유리하다는 결과</a:t>
            </a:r>
          </a:p>
        </p:txBody>
      </p:sp>
      <p:sp>
        <p:nvSpPr>
          <p:cNvPr id="6147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기술진보와 시장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50" y="1000125"/>
            <a:ext cx="8686800" cy="5715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ko-KR" sz="210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100" smtClean="0">
                <a:effectLst/>
                <a:latin typeface="HY견고딕" pitchFamily="18" charset="-127"/>
                <a:ea typeface="HY견고딕" pitchFamily="18" charset="-127"/>
              </a:rPr>
              <a:t>독점력과 기술진보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1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○ 독점기업일수록 기술진보에 유리한가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?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(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독점력 → 기술진보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) </a:t>
            </a:r>
            <a:r>
              <a:rPr lang="en-US" altLang="ko-KR" sz="14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(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기술진보 → 독점력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독점기업일수록 유리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독점이윤 → 기술투자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 반론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경쟁기업의 경쟁압박 → 기술투자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생산 방법 혁신 </a:t>
            </a:r>
            <a:r>
              <a:rPr lang="en-US" altLang="ko-KR" sz="14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생산물 혁신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1.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독점기업보다 경쟁기업이 생산방법 혁신에 더 적극적</a:t>
            </a:r>
            <a:endParaRPr lang="en-US" altLang="ko-KR" sz="2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   2.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과점에서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기업수가 많고 집중률이 낮을수록 생산물 혁신이 </a:t>
            </a:r>
            <a:endParaRPr lang="en-US" altLang="ko-KR" sz="2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      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빨라진다</a:t>
            </a:r>
            <a:endParaRPr lang="en-US" altLang="ko-KR" sz="20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진입장벽 </a:t>
            </a:r>
            <a:r>
              <a:rPr lang="en-US" altLang="ko-KR" sz="14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0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기술혁신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000" smtClean="0">
                <a:effectLst/>
                <a:latin typeface="HY견고딕" pitchFamily="18" charset="-127"/>
                <a:ea typeface="HY견고딕" pitchFamily="18" charset="-127"/>
              </a:rPr>
              <a:t>       중간 정도의 진입장벽을 가진 산업에서 더 빠른 기술 혁신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100" smtClean="0">
                <a:effectLst/>
                <a:latin typeface="HY견고딕" pitchFamily="18" charset="-127"/>
                <a:ea typeface="HY견고딕" pitchFamily="18" charset="-127"/>
              </a:rPr>
              <a:t>     </a:t>
            </a:r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기술진보와 시장</a:t>
            </a:r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3071813" y="364331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3" action="ppaction://hlinksldjump"/>
          </p:cNvPr>
          <p:cNvSpPr/>
          <p:nvPr/>
        </p:nvSpPr>
        <p:spPr>
          <a:xfrm>
            <a:off x="3143250" y="478631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5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8195" name="Text Box 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기술진보와 시장</a:t>
            </a:r>
          </a:p>
        </p:txBody>
      </p:sp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762000" y="56388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ko-KR" altLang="ko-KR"/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생산방법의 기술혁신으로 한계비용곡선이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MC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MC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2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로 하락하면 독점기업은 생산량을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Qm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증가시키지만  경쟁기업은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1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한컴바탕" pitchFamily="18" charset="2"/>
                <a:cs typeface="한컴바탕" pitchFamily="18" charset="2"/>
              </a:rPr>
              <a:t>Qc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만큼 증가시킨다</a:t>
            </a:r>
            <a:r>
              <a:rPr lang="en-US" altLang="ko-KR" sz="1400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3" name="그림 12" descr="13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84784"/>
            <a:ext cx="5400600" cy="3600400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모서리가 둥근 직사각형 13"/>
          <p:cNvSpPr/>
          <p:nvPr/>
        </p:nvSpPr>
        <p:spPr>
          <a:xfrm>
            <a:off x="1475656" y="1268760"/>
            <a:ext cx="266429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13-1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생산방법의 혁신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7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219" name="Text Box 1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13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기술진보와 시장</a:t>
            </a:r>
          </a:p>
        </p:txBody>
      </p:sp>
      <p:sp>
        <p:nvSpPr>
          <p:cNvPr id="8" name="직사각형 7">
            <a:hlinkClick r:id="rId2" action="ppaction://hlinksldjump"/>
          </p:cNvPr>
          <p:cNvSpPr/>
          <p:nvPr/>
        </p:nvSpPr>
        <p:spPr>
          <a:xfrm>
            <a:off x="571500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시장이 더 경쟁적이 될수록 판매수입과 생산품 개발시간 사이의 관계가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V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V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2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로 변하기 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때문에 상품개발 시간은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T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1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T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2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로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단축된다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12" name="그림 11" descr="13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556792"/>
            <a:ext cx="5544616" cy="352839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모서리가 둥근 직사각형 12"/>
          <p:cNvSpPr/>
          <p:nvPr/>
        </p:nvSpPr>
        <p:spPr>
          <a:xfrm>
            <a:off x="1547664" y="1340768"/>
            <a:ext cx="252028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13-2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생산물의 혁신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484</Words>
  <Application>Microsoft Office PowerPoint</Application>
  <PresentationFormat>화면 슬라이드 쇼(4:3)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멀티미디어실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멀티미디어실</dc:creator>
  <cp:lastModifiedBy>USE</cp:lastModifiedBy>
  <cp:revision>25</cp:revision>
  <dcterms:created xsi:type="dcterms:W3CDTF">2006-09-27T07:42:58Z</dcterms:created>
  <dcterms:modified xsi:type="dcterms:W3CDTF">2011-02-23T08:15:56Z</dcterms:modified>
</cp:coreProperties>
</file>