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50000"/>
      </a:spcBef>
      <a:spcAft>
        <a:spcPct val="0"/>
      </a:spcAft>
      <a:defRPr kumimoji="1" sz="2400" kern="1200">
        <a:solidFill>
          <a:schemeClr val="tx1"/>
        </a:solidFill>
        <a:latin typeface="HY견고딕" pitchFamily="18" charset="-127"/>
        <a:ea typeface="HY견고딕" pitchFamily="18" charset="-127"/>
        <a:cs typeface="+mn-cs"/>
      </a:defRPr>
    </a:lvl1pPr>
    <a:lvl2pPr marL="457200" algn="l" rtl="0" fontAlgn="base" latinLnBrk="1">
      <a:spcBef>
        <a:spcPct val="50000"/>
      </a:spcBef>
      <a:spcAft>
        <a:spcPct val="0"/>
      </a:spcAft>
      <a:defRPr kumimoji="1" sz="2400" kern="1200">
        <a:solidFill>
          <a:schemeClr val="tx1"/>
        </a:solidFill>
        <a:latin typeface="HY견고딕" pitchFamily="18" charset="-127"/>
        <a:ea typeface="HY견고딕" pitchFamily="18" charset="-127"/>
        <a:cs typeface="+mn-cs"/>
      </a:defRPr>
    </a:lvl2pPr>
    <a:lvl3pPr marL="914400" algn="l" rtl="0" fontAlgn="base" latinLnBrk="1">
      <a:spcBef>
        <a:spcPct val="50000"/>
      </a:spcBef>
      <a:spcAft>
        <a:spcPct val="0"/>
      </a:spcAft>
      <a:defRPr kumimoji="1" sz="2400" kern="1200">
        <a:solidFill>
          <a:schemeClr val="tx1"/>
        </a:solidFill>
        <a:latin typeface="HY견고딕" pitchFamily="18" charset="-127"/>
        <a:ea typeface="HY견고딕" pitchFamily="18" charset="-127"/>
        <a:cs typeface="+mn-cs"/>
      </a:defRPr>
    </a:lvl3pPr>
    <a:lvl4pPr marL="1371600" algn="l" rtl="0" fontAlgn="base" latinLnBrk="1">
      <a:spcBef>
        <a:spcPct val="50000"/>
      </a:spcBef>
      <a:spcAft>
        <a:spcPct val="0"/>
      </a:spcAft>
      <a:defRPr kumimoji="1" sz="2400" kern="1200">
        <a:solidFill>
          <a:schemeClr val="tx1"/>
        </a:solidFill>
        <a:latin typeface="HY견고딕" pitchFamily="18" charset="-127"/>
        <a:ea typeface="HY견고딕" pitchFamily="18" charset="-127"/>
        <a:cs typeface="+mn-cs"/>
      </a:defRPr>
    </a:lvl4pPr>
    <a:lvl5pPr marL="1828800" algn="l" rtl="0" fontAlgn="base" latinLnBrk="1">
      <a:spcBef>
        <a:spcPct val="50000"/>
      </a:spcBef>
      <a:spcAft>
        <a:spcPct val="0"/>
      </a:spcAft>
      <a:defRPr kumimoji="1" sz="2400" kern="1200">
        <a:solidFill>
          <a:schemeClr val="tx1"/>
        </a:solidFill>
        <a:latin typeface="HY견고딕" pitchFamily="18" charset="-127"/>
        <a:ea typeface="HY견고딕" pitchFamily="18" charset="-127"/>
        <a:cs typeface="+mn-cs"/>
      </a:defRPr>
    </a:lvl5pPr>
    <a:lvl6pPr marL="2286000" algn="l" defTabSz="914400" rtl="0" eaLnBrk="1" latinLnBrk="1" hangingPunct="1">
      <a:defRPr kumimoji="1" sz="2400" kern="1200">
        <a:solidFill>
          <a:schemeClr val="tx1"/>
        </a:solidFill>
        <a:latin typeface="HY견고딕" pitchFamily="18" charset="-127"/>
        <a:ea typeface="HY견고딕" pitchFamily="18" charset="-127"/>
        <a:cs typeface="+mn-cs"/>
      </a:defRPr>
    </a:lvl6pPr>
    <a:lvl7pPr marL="2743200" algn="l" defTabSz="914400" rtl="0" eaLnBrk="1" latinLnBrk="1" hangingPunct="1">
      <a:defRPr kumimoji="1" sz="2400" kern="1200">
        <a:solidFill>
          <a:schemeClr val="tx1"/>
        </a:solidFill>
        <a:latin typeface="HY견고딕" pitchFamily="18" charset="-127"/>
        <a:ea typeface="HY견고딕" pitchFamily="18" charset="-127"/>
        <a:cs typeface="+mn-cs"/>
      </a:defRPr>
    </a:lvl7pPr>
    <a:lvl8pPr marL="3200400" algn="l" defTabSz="914400" rtl="0" eaLnBrk="1" latinLnBrk="1" hangingPunct="1">
      <a:defRPr kumimoji="1" sz="2400" kern="1200">
        <a:solidFill>
          <a:schemeClr val="tx1"/>
        </a:solidFill>
        <a:latin typeface="HY견고딕" pitchFamily="18" charset="-127"/>
        <a:ea typeface="HY견고딕" pitchFamily="18" charset="-127"/>
        <a:cs typeface="+mn-cs"/>
      </a:defRPr>
    </a:lvl8pPr>
    <a:lvl9pPr marL="3657600" algn="l" defTabSz="914400" rtl="0" eaLnBrk="1" latinLnBrk="1" hangingPunct="1">
      <a:defRPr kumimoji="1" sz="2400" kern="1200">
        <a:solidFill>
          <a:schemeClr val="tx1"/>
        </a:solidFill>
        <a:latin typeface="HY견고딕" pitchFamily="18" charset="-127"/>
        <a:ea typeface="HY견고딕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66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26" autoAdjust="0"/>
    <p:restoredTop sz="94566" autoAdjust="0"/>
  </p:normalViewPr>
  <p:slideViewPr>
    <p:cSldViewPr>
      <p:cViewPr varScale="1">
        <p:scale>
          <a:sx n="73" d="100"/>
          <a:sy n="73" d="100"/>
        </p:scale>
        <p:origin x="-10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5" Type="http://schemas.openxmlformats.org/officeDocument/2006/relationships/slide" Target="slides/slide5.xml"/><Relationship Id="rId10" Type="http://schemas.openxmlformats.org/officeDocument/2006/relationships/slide" Target="slides/slide10.xml"/><Relationship Id="rId4" Type="http://schemas.openxmlformats.org/officeDocument/2006/relationships/slide" Target="slides/slide4.xml"/><Relationship Id="rId9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7D9431D0-61BA-4B31-9121-CD4CB49985F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4D67DD9-0B8C-4867-A216-28D78B314D9F}" type="datetimeFigureOut">
              <a:rPr lang="ko-KR" altLang="en-US"/>
              <a:pPr>
                <a:defRPr/>
              </a:pPr>
              <a:t>2011-02-23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C590DCB-D0B8-462B-BB90-2B273B85089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2150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FEDD81-6756-48FD-8EA2-90934199D68A}" type="slidenum">
              <a:rPr lang="ko-KR" altLang="en-US" smtClean="0"/>
              <a:pPr/>
              <a:t>8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5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6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7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8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9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0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1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2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3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4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5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66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6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8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2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3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4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5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7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8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9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0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1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2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3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4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55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7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1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2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3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8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8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0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1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2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3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4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15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grpSp>
            <p:nvGrpSpPr>
              <p:cNvPr id="16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7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18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19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20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</p:grpSp>
        </p:grpSp>
      </p:grpSp>
      <p:sp>
        <p:nvSpPr>
          <p:cNvPr id="67" name="Rectangle 76"/>
          <p:cNvSpPr>
            <a:spLocks noChangeArrowheads="1"/>
          </p:cNvSpPr>
          <p:nvPr userDrawn="1"/>
        </p:nvSpPr>
        <p:spPr bwMode="auto">
          <a:xfrm>
            <a:off x="0" y="765175"/>
            <a:ext cx="9144000" cy="36513"/>
          </a:xfrm>
          <a:prstGeom prst="rect">
            <a:avLst/>
          </a:prstGeom>
          <a:solidFill>
            <a:srgbClr val="FFCC00">
              <a:alpha val="7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defRPr/>
            </a:pPr>
            <a:r>
              <a:rPr lang="en-US" altLang="ko-KR" sz="1800">
                <a:latin typeface="굴림" pitchFamily="50" charset="-127"/>
                <a:ea typeface="굴림" pitchFamily="50" charset="-127"/>
              </a:rPr>
              <a:t>`</a:t>
            </a:r>
          </a:p>
        </p:txBody>
      </p:sp>
      <p:sp>
        <p:nvSpPr>
          <p:cNvPr id="518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88913"/>
            <a:ext cx="7772400" cy="512762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AFB89-2759-456F-AAF1-AB8A70751A8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E50A73-1867-4C5E-9046-CD44E4769DA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0AE30-365B-4296-BCDA-9D7F0C711BF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455CD9-7FD1-4354-ABAE-AAF14C09FFF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FBEE27-7BEB-4C6D-9D0A-9ACE8D8349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5410A8-0A55-44E7-91B3-81FAEDB2292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A65F2-9BF3-41BD-ABBF-712B9C40138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4F12A-B966-4D49-9B17-FB64A27F1DC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3AF1E-07E2-4843-8D13-095F7033D87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F5D2C-B8B4-4A7B-8A58-958370C9F48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31255-3AD1-4D9F-9241-378266DFC26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10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11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1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2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13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3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4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15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15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15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416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416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  <p:sp>
              <p:nvSpPr>
                <p:cNvPr id="416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ko-KR" altLang="en-US"/>
                </a:p>
              </p:txBody>
            </p:sp>
          </p:grpSp>
        </p:grpSp>
      </p:grpSp>
      <p:sp>
        <p:nvSpPr>
          <p:cNvPr id="416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kumimoji="0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1pPr>
          </a:lstStyle>
          <a:p>
            <a:pPr>
              <a:defRPr/>
            </a:pPr>
            <a:fld id="{0E7C594B-C1B0-41A8-AB2E-D5BD50B23DF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2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3075" name="Text Box 11"/>
          <p:cNvSpPr txBox="1">
            <a:spLocks noChangeArrowheads="1"/>
          </p:cNvSpPr>
          <p:nvPr/>
        </p:nvSpPr>
        <p:spPr bwMode="auto">
          <a:xfrm>
            <a:off x="3786188" y="228600"/>
            <a:ext cx="5214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14</a:t>
            </a:r>
            <a:r>
              <a:rPr lang="ko-KR" altLang="en-US" sz="2800" b="1">
                <a:solidFill>
                  <a:srgbClr val="FFFF66"/>
                </a:solidFill>
              </a:rPr>
              <a:t>장  국제무역과 산업조직론</a:t>
            </a:r>
          </a:p>
        </p:txBody>
      </p:sp>
      <p:sp>
        <p:nvSpPr>
          <p:cNvPr id="3076" name="Text Box 12"/>
          <p:cNvSpPr txBox="1">
            <a:spLocks noChangeArrowheads="1"/>
          </p:cNvSpPr>
          <p:nvPr/>
        </p:nvSpPr>
        <p:spPr bwMode="auto">
          <a:xfrm>
            <a:off x="457200" y="917575"/>
            <a:ext cx="8153400" cy="572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n-US" altLang="ko-KR" sz="2200"/>
              <a:t>□. </a:t>
            </a:r>
            <a:r>
              <a:rPr lang="ko-KR" altLang="en-US" sz="2200"/>
              <a:t>전통적 무역이론</a:t>
            </a:r>
            <a:endParaRPr lang="en-US" altLang="ko-KR" sz="2200"/>
          </a:p>
          <a:p>
            <a:r>
              <a:rPr lang="en-US" altLang="ko-KR" sz="1800"/>
              <a:t>    ○ </a:t>
            </a:r>
            <a:r>
              <a:rPr lang="ko-KR" altLang="en-US" sz="1800"/>
              <a:t>비교우위론</a:t>
            </a:r>
            <a:r>
              <a:rPr lang="en-US" altLang="ko-KR" sz="1800"/>
              <a:t> (comparative advantage) :</a:t>
            </a:r>
          </a:p>
          <a:p>
            <a:r>
              <a:rPr lang="en-US" altLang="ko-KR" sz="1800"/>
              <a:t>        </a:t>
            </a:r>
            <a:r>
              <a:rPr lang="ko-KR" altLang="en-US" sz="1800"/>
              <a:t>국가간에 교역이 이루어지는 이유를 설명하는 전통적 이론</a:t>
            </a:r>
            <a:endParaRPr lang="en-US" altLang="ko-KR" sz="1800"/>
          </a:p>
          <a:p>
            <a:r>
              <a:rPr lang="en-US" altLang="ko-KR" sz="1800"/>
              <a:t>        </a:t>
            </a:r>
            <a:r>
              <a:rPr lang="ko-KR" altLang="en-US" sz="1800"/>
              <a:t>각 나라는 생산비 면에서 상대적으로 우위에 있는 상품을 수출하고 </a:t>
            </a:r>
            <a:endParaRPr lang="en-US" altLang="ko-KR" sz="1800"/>
          </a:p>
          <a:p>
            <a:r>
              <a:rPr lang="en-US" altLang="ko-KR" sz="1800"/>
              <a:t>        </a:t>
            </a:r>
            <a:r>
              <a:rPr lang="ko-KR" altLang="en-US" sz="1800"/>
              <a:t>열위에 있는 상품을 수입</a:t>
            </a:r>
            <a:endParaRPr lang="en-US" altLang="ko-KR" sz="1800"/>
          </a:p>
          <a:p>
            <a:r>
              <a:rPr lang="en-US" altLang="ko-KR" sz="1800"/>
              <a:t>    ○ </a:t>
            </a:r>
            <a:r>
              <a:rPr lang="ko-KR" altLang="en-US" sz="1800"/>
              <a:t>비교우위론의 예</a:t>
            </a:r>
            <a:endParaRPr lang="en-US" altLang="ko-KR" sz="1800"/>
          </a:p>
          <a:p>
            <a:r>
              <a:rPr lang="en-US" altLang="ko-KR" sz="1800"/>
              <a:t>        </a:t>
            </a:r>
            <a:r>
              <a:rPr lang="ko-KR" altLang="en-US" sz="1800"/>
              <a:t>한국 </a:t>
            </a:r>
            <a:r>
              <a:rPr lang="en-US" altLang="ko-KR" sz="1800"/>
              <a:t>: </a:t>
            </a:r>
            <a:r>
              <a:rPr lang="ko-KR" altLang="en-US" sz="1800"/>
              <a:t>쌀 </a:t>
            </a:r>
            <a:r>
              <a:rPr lang="en-US" altLang="ko-KR" sz="1800"/>
              <a:t>1kg </a:t>
            </a:r>
            <a:r>
              <a:rPr lang="ko-KR" altLang="en-US" sz="1800"/>
              <a:t>생산비 </a:t>
            </a:r>
            <a:r>
              <a:rPr lang="en-US" altLang="ko-KR" sz="1800"/>
              <a:t>: </a:t>
            </a:r>
            <a:r>
              <a:rPr lang="ko-KR" altLang="en-US" sz="1800"/>
              <a:t>라디오 </a:t>
            </a:r>
            <a:r>
              <a:rPr lang="en-US" altLang="ko-KR" sz="1800"/>
              <a:t>1</a:t>
            </a:r>
            <a:r>
              <a:rPr lang="ko-KR" altLang="en-US" sz="1800"/>
              <a:t>대 생산비 </a:t>
            </a:r>
            <a:r>
              <a:rPr lang="en-US" altLang="ko-KR" sz="1800"/>
              <a:t>= 200 : 1,000</a:t>
            </a:r>
          </a:p>
          <a:p>
            <a:r>
              <a:rPr lang="en-US" altLang="ko-KR" sz="1800"/>
              <a:t>        </a:t>
            </a:r>
            <a:r>
              <a:rPr lang="ko-KR" altLang="en-US" sz="1800"/>
              <a:t>미국 </a:t>
            </a:r>
            <a:r>
              <a:rPr lang="en-US" altLang="ko-KR" sz="1800"/>
              <a:t>: </a:t>
            </a:r>
            <a:r>
              <a:rPr lang="ko-KR" altLang="en-US" sz="1800"/>
              <a:t>쌀 </a:t>
            </a:r>
            <a:r>
              <a:rPr lang="en-US" altLang="ko-KR" sz="1800"/>
              <a:t>1kg </a:t>
            </a:r>
            <a:r>
              <a:rPr lang="ko-KR" altLang="en-US" sz="1800"/>
              <a:t>생산비 </a:t>
            </a:r>
            <a:r>
              <a:rPr lang="en-US" altLang="ko-KR" sz="1800"/>
              <a:t>: </a:t>
            </a:r>
            <a:r>
              <a:rPr lang="ko-KR" altLang="en-US" sz="1800"/>
              <a:t>라디오 </a:t>
            </a:r>
            <a:r>
              <a:rPr lang="en-US" altLang="ko-KR" sz="1800"/>
              <a:t>1</a:t>
            </a:r>
            <a:r>
              <a:rPr lang="ko-KR" altLang="en-US" sz="1800"/>
              <a:t>대 생산비 </a:t>
            </a:r>
            <a:r>
              <a:rPr lang="en-US" altLang="ko-KR" sz="1800"/>
              <a:t>=   1   :   10</a:t>
            </a:r>
          </a:p>
          <a:p>
            <a:r>
              <a:rPr lang="en-US" altLang="ko-KR" sz="1800"/>
              <a:t>        </a:t>
            </a:r>
            <a:r>
              <a:rPr lang="ko-KR" altLang="en-US" sz="1800"/>
              <a:t>한국은 라디오 생산이 비교우위     </a:t>
            </a:r>
            <a:r>
              <a:rPr lang="en-US" altLang="ko-KR" sz="1800"/>
              <a:t> </a:t>
            </a:r>
            <a:r>
              <a:rPr lang="ko-KR" altLang="en-US" sz="1800"/>
              <a:t>미국은 쌀 생산이 비교우위</a:t>
            </a:r>
            <a:endParaRPr lang="en-US" altLang="ko-KR" sz="1800"/>
          </a:p>
          <a:p>
            <a:r>
              <a:rPr lang="en-US" altLang="ko-KR" sz="1800"/>
              <a:t>        </a:t>
            </a:r>
            <a:r>
              <a:rPr lang="ko-KR" altLang="en-US" sz="1800"/>
              <a:t>한국은 라디오 수출 쌀 수입      </a:t>
            </a:r>
            <a:r>
              <a:rPr lang="en-US" altLang="ko-KR" sz="1800"/>
              <a:t>     </a:t>
            </a:r>
            <a:r>
              <a:rPr lang="ko-KR" altLang="en-US" sz="1800"/>
              <a:t>미국은 쌀 수출 라디오 수입</a:t>
            </a:r>
            <a:endParaRPr lang="en-US" altLang="ko-KR" sz="1800"/>
          </a:p>
          <a:p>
            <a:r>
              <a:rPr lang="en-US" altLang="ko-KR" sz="1800"/>
              <a:t>    ○ </a:t>
            </a:r>
            <a:r>
              <a:rPr lang="ko-KR" altLang="en-US" sz="1800"/>
              <a:t>산업 내 무역 </a:t>
            </a:r>
            <a:r>
              <a:rPr lang="en-US" altLang="ko-KR" sz="1800"/>
              <a:t>(intra-industry trade) :</a:t>
            </a:r>
          </a:p>
          <a:p>
            <a:r>
              <a:rPr lang="en-US" altLang="ko-KR" sz="1800"/>
              <a:t>        </a:t>
            </a:r>
            <a:r>
              <a:rPr lang="ko-KR" altLang="en-US" sz="1800"/>
              <a:t>한국은</a:t>
            </a:r>
            <a:r>
              <a:rPr lang="en-US" altLang="ko-KR" sz="1800"/>
              <a:t> </a:t>
            </a:r>
            <a:r>
              <a:rPr lang="ko-KR" altLang="en-US" sz="1800"/>
              <a:t>미국에 자동차를 수출도 하고 수입도 한다</a:t>
            </a:r>
            <a:r>
              <a:rPr lang="en-US" altLang="ko-KR" sz="1800"/>
              <a:t>. </a:t>
            </a:r>
            <a:r>
              <a:rPr lang="ko-KR" altLang="en-US" sz="1800"/>
              <a:t>동일산업 내에서 </a:t>
            </a:r>
            <a:endParaRPr lang="en-US" altLang="ko-KR" sz="1800"/>
          </a:p>
          <a:p>
            <a:r>
              <a:rPr lang="ko-KR" altLang="en-US" sz="1800"/>
              <a:t>        수출과 수입이 동시에 일어남</a:t>
            </a:r>
            <a:r>
              <a:rPr lang="en-US" altLang="ko-KR" sz="1800"/>
              <a:t>. </a:t>
            </a:r>
            <a:r>
              <a:rPr lang="ko-KR" altLang="en-US" sz="1800"/>
              <a:t>비교 우위론으로는 설명불가</a:t>
            </a:r>
            <a:endParaRPr lang="en-US" altLang="ko-KR" sz="1800"/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1/17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12291" name="Text Box 12"/>
          <p:cNvSpPr txBox="1">
            <a:spLocks noChangeArrowheads="1"/>
          </p:cNvSpPr>
          <p:nvPr/>
        </p:nvSpPr>
        <p:spPr bwMode="auto">
          <a:xfrm>
            <a:off x="928688" y="1428750"/>
            <a:ext cx="74295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>
              <a:lnSpc>
                <a:spcPct val="150000"/>
              </a:lnSpc>
            </a:pPr>
            <a:r>
              <a:rPr lang="en-US" altLang="ko-KR"/>
              <a:t>□. </a:t>
            </a:r>
            <a:r>
              <a:rPr lang="ko-KR" altLang="en-US"/>
              <a:t>외국기업에 의한 국내시장의 독점화와 무역정책</a:t>
            </a:r>
            <a:endParaRPr lang="en-US" altLang="ko-KR"/>
          </a:p>
          <a:p>
            <a:pPr>
              <a:lnSpc>
                <a:spcPct val="150000"/>
              </a:lnSpc>
            </a:pPr>
            <a:r>
              <a:rPr lang="en-US" altLang="ko-KR"/>
              <a:t>  ○ </a:t>
            </a:r>
            <a:r>
              <a:rPr lang="ko-KR" altLang="en-US"/>
              <a:t>수입통제  → 국내시장의 독점화</a:t>
            </a:r>
            <a:r>
              <a:rPr lang="en-US" altLang="ko-KR"/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/>
              <a:t>                        </a:t>
            </a:r>
            <a:r>
              <a:rPr lang="ko-KR" altLang="en-US"/>
              <a:t>기 진출기업은 혜택</a:t>
            </a:r>
            <a:r>
              <a:rPr lang="en-US" altLang="ko-KR"/>
              <a:t> </a:t>
            </a:r>
          </a:p>
          <a:p>
            <a:pPr>
              <a:lnSpc>
                <a:spcPct val="150000"/>
              </a:lnSpc>
            </a:pPr>
            <a:r>
              <a:rPr lang="en-US" altLang="ko-KR"/>
              <a:t>  ○ </a:t>
            </a:r>
            <a:r>
              <a:rPr lang="ko-KR" altLang="en-US"/>
              <a:t>수입통제  → 국내 소비자 피해</a:t>
            </a:r>
            <a:endParaRPr lang="en-US" altLang="ko-KR"/>
          </a:p>
        </p:txBody>
      </p:sp>
      <p:sp>
        <p:nvSpPr>
          <p:cNvPr id="12292" name="Text Box 11"/>
          <p:cNvSpPr txBox="1">
            <a:spLocks noChangeArrowheads="1"/>
          </p:cNvSpPr>
          <p:nvPr/>
        </p:nvSpPr>
        <p:spPr bwMode="auto">
          <a:xfrm>
            <a:off x="3786188" y="228600"/>
            <a:ext cx="5214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14</a:t>
            </a:r>
            <a:r>
              <a:rPr lang="ko-KR" altLang="en-US" sz="2800" b="1">
                <a:solidFill>
                  <a:srgbClr val="FFFF66"/>
                </a:solidFill>
              </a:rPr>
              <a:t>장  국제무역과 산업조직론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10/17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13315" name="Text Box 12"/>
          <p:cNvSpPr txBox="1">
            <a:spLocks noChangeArrowheads="1"/>
          </p:cNvSpPr>
          <p:nvPr/>
        </p:nvSpPr>
        <p:spPr bwMode="auto">
          <a:xfrm>
            <a:off x="500063" y="1357313"/>
            <a:ext cx="8153400" cy="465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>
              <a:lnSpc>
                <a:spcPct val="150000"/>
              </a:lnSpc>
            </a:pPr>
            <a:r>
              <a:rPr lang="en-US" altLang="ko-KR"/>
              <a:t>□. </a:t>
            </a:r>
            <a:r>
              <a:rPr lang="ko-KR" altLang="en-US"/>
              <a:t>전략적 무역정책 </a:t>
            </a:r>
            <a:r>
              <a:rPr lang="en-US" altLang="ko-KR"/>
              <a:t>(strategic trade policy)</a:t>
            </a:r>
          </a:p>
          <a:p>
            <a:pPr>
              <a:lnSpc>
                <a:spcPct val="150000"/>
              </a:lnSpc>
            </a:pPr>
            <a:r>
              <a:rPr lang="en-US" altLang="ko-KR" sz="2200"/>
              <a:t>    ○ </a:t>
            </a:r>
            <a:r>
              <a:rPr lang="ko-KR" altLang="en-US" sz="2200"/>
              <a:t>국제시장이 과점시장일 때</a:t>
            </a:r>
            <a:r>
              <a:rPr lang="en-US" altLang="ko-KR" sz="2200"/>
              <a:t>, </a:t>
            </a:r>
            <a:r>
              <a:rPr lang="ko-KR" altLang="en-US" sz="2200"/>
              <a:t>과점 균형의 원리에 의해 </a:t>
            </a:r>
            <a:endParaRPr lang="en-US" altLang="ko-KR" sz="2200"/>
          </a:p>
          <a:p>
            <a:pPr>
              <a:lnSpc>
                <a:spcPct val="150000"/>
              </a:lnSpc>
            </a:pPr>
            <a:r>
              <a:rPr lang="en-US" altLang="ko-KR" sz="2200"/>
              <a:t>        </a:t>
            </a:r>
            <a:r>
              <a:rPr lang="ko-KR" altLang="en-US" sz="2200"/>
              <a:t>시장균형 달성</a:t>
            </a:r>
            <a:endParaRPr lang="en-US" altLang="ko-KR" sz="2200"/>
          </a:p>
          <a:p>
            <a:pPr>
              <a:lnSpc>
                <a:spcPct val="150000"/>
              </a:lnSpc>
            </a:pPr>
            <a:r>
              <a:rPr lang="en-US" altLang="ko-KR" sz="2200"/>
              <a:t>    ○ </a:t>
            </a:r>
            <a:r>
              <a:rPr lang="ko-KR" altLang="en-US" sz="2200"/>
              <a:t>각 기업의 과점적 기업전략에 영향을 미치는 기업정책</a:t>
            </a:r>
            <a:endParaRPr lang="en-US" altLang="ko-KR" sz="2200"/>
          </a:p>
          <a:p>
            <a:pPr>
              <a:lnSpc>
                <a:spcPct val="150000"/>
              </a:lnSpc>
            </a:pPr>
            <a:r>
              <a:rPr lang="en-US" altLang="ko-KR" sz="2200"/>
              <a:t>        → </a:t>
            </a:r>
            <a:r>
              <a:rPr lang="ko-KR" altLang="en-US" sz="2200"/>
              <a:t>과점적 국제시장의 과점 균형을 변화시켜 </a:t>
            </a:r>
            <a:endParaRPr lang="en-US" altLang="ko-KR" sz="2200"/>
          </a:p>
          <a:p>
            <a:pPr>
              <a:lnSpc>
                <a:spcPct val="150000"/>
              </a:lnSpc>
            </a:pPr>
            <a:r>
              <a:rPr lang="en-US" altLang="ko-KR" sz="2200"/>
              <a:t>            </a:t>
            </a:r>
            <a:r>
              <a:rPr lang="ko-KR" altLang="en-US" sz="2200"/>
              <a:t>자국기업에게 유리하도록 하려는 정책</a:t>
            </a:r>
            <a:endParaRPr lang="en-US" altLang="ko-KR" sz="2200"/>
          </a:p>
        </p:txBody>
      </p:sp>
      <p:sp>
        <p:nvSpPr>
          <p:cNvPr id="13316" name="Text Box 11"/>
          <p:cNvSpPr txBox="1">
            <a:spLocks noChangeArrowheads="1"/>
          </p:cNvSpPr>
          <p:nvPr/>
        </p:nvSpPr>
        <p:spPr bwMode="auto">
          <a:xfrm>
            <a:off x="3786188" y="228600"/>
            <a:ext cx="5214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14</a:t>
            </a:r>
            <a:r>
              <a:rPr lang="ko-KR" altLang="en-US" sz="2800" b="1">
                <a:solidFill>
                  <a:srgbClr val="FFFF66"/>
                </a:solidFill>
              </a:rPr>
              <a:t>장  국제무역과 산업조직론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11/17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14339" name="Text Box 12"/>
          <p:cNvSpPr txBox="1">
            <a:spLocks noChangeArrowheads="1"/>
          </p:cNvSpPr>
          <p:nvPr/>
        </p:nvSpPr>
        <p:spPr bwMode="auto">
          <a:xfrm>
            <a:off x="857250" y="1285875"/>
            <a:ext cx="7615238" cy="486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>
              <a:lnSpc>
                <a:spcPct val="150000"/>
              </a:lnSpc>
            </a:pPr>
            <a:r>
              <a:rPr lang="en-US" altLang="ko-KR"/>
              <a:t>□. </a:t>
            </a:r>
            <a:r>
              <a:rPr lang="ko-KR" altLang="en-US"/>
              <a:t>다국적 기업의 내부이전가격</a:t>
            </a:r>
            <a:endParaRPr lang="en-US" altLang="ko-KR"/>
          </a:p>
          <a:p>
            <a:pPr>
              <a:lnSpc>
                <a:spcPct val="150000"/>
              </a:lnSpc>
            </a:pPr>
            <a:r>
              <a:rPr lang="en-US" altLang="ko-KR" sz="2200"/>
              <a:t>    ○ </a:t>
            </a:r>
            <a:r>
              <a:rPr lang="ko-KR" altLang="en-US" sz="2200"/>
              <a:t>다국적 기업내의 거래</a:t>
            </a:r>
            <a:r>
              <a:rPr lang="en-US" altLang="ko-KR" sz="2200"/>
              <a:t>, </a:t>
            </a:r>
            <a:r>
              <a:rPr lang="ko-KR" altLang="en-US" sz="2200"/>
              <a:t>국가간 이동</a:t>
            </a:r>
            <a:r>
              <a:rPr lang="en-US" altLang="ko-KR" sz="2200"/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sz="2200"/>
              <a:t>        </a:t>
            </a:r>
            <a:r>
              <a:rPr lang="ko-KR" altLang="en-US" sz="2200"/>
              <a:t>내부거래이지만 시장거래라는 형식으로</a:t>
            </a:r>
            <a:endParaRPr lang="en-US" altLang="ko-KR" sz="2200"/>
          </a:p>
          <a:p>
            <a:pPr>
              <a:lnSpc>
                <a:spcPct val="150000"/>
              </a:lnSpc>
            </a:pPr>
            <a:r>
              <a:rPr lang="en-US" altLang="ko-KR" sz="2200"/>
              <a:t>    ○ </a:t>
            </a:r>
            <a:r>
              <a:rPr lang="ko-KR" altLang="en-US" sz="2200"/>
              <a:t>가격은 시장보다 기업내부에서 결정 </a:t>
            </a:r>
            <a:endParaRPr lang="en-US" altLang="ko-KR" sz="2200"/>
          </a:p>
          <a:p>
            <a:pPr>
              <a:lnSpc>
                <a:spcPct val="150000"/>
              </a:lnSpc>
            </a:pPr>
            <a:r>
              <a:rPr lang="en-US" altLang="ko-KR" sz="2200"/>
              <a:t>	</a:t>
            </a:r>
            <a:r>
              <a:rPr lang="ko-KR" altLang="en-US" sz="2200"/>
              <a:t>→ 내부이전가격</a:t>
            </a:r>
            <a:r>
              <a:rPr lang="en-US" altLang="ko-KR" sz="2200"/>
              <a:t>(transfer price)</a:t>
            </a:r>
          </a:p>
          <a:p>
            <a:pPr>
              <a:lnSpc>
                <a:spcPct val="150000"/>
              </a:lnSpc>
            </a:pPr>
            <a:r>
              <a:rPr lang="en-US" altLang="ko-KR" sz="2200"/>
              <a:t>    ○ </a:t>
            </a:r>
            <a:r>
              <a:rPr lang="ko-KR" altLang="en-US" sz="2200"/>
              <a:t>기업은</a:t>
            </a:r>
            <a:r>
              <a:rPr lang="en-US" altLang="ko-KR" sz="2200"/>
              <a:t> </a:t>
            </a:r>
            <a:r>
              <a:rPr lang="ko-KR" altLang="en-US" sz="2200"/>
              <a:t>절세하는 방향으로 내부이전가격 결정</a:t>
            </a:r>
            <a:endParaRPr lang="en-US" altLang="ko-KR" sz="2200"/>
          </a:p>
          <a:p>
            <a:pPr>
              <a:lnSpc>
                <a:spcPct val="150000"/>
              </a:lnSpc>
            </a:pPr>
            <a:r>
              <a:rPr lang="en-US" altLang="ko-KR" sz="2200"/>
              <a:t>    ○ </a:t>
            </a:r>
            <a:r>
              <a:rPr lang="ko-KR" altLang="en-US" sz="2200"/>
              <a:t>각국 국세청은 내부이전가격 감시</a:t>
            </a:r>
            <a:endParaRPr lang="en-US" altLang="ko-KR" sz="2200"/>
          </a:p>
        </p:txBody>
      </p:sp>
      <p:sp>
        <p:nvSpPr>
          <p:cNvPr id="14340" name="Text Box 11"/>
          <p:cNvSpPr txBox="1">
            <a:spLocks noChangeArrowheads="1"/>
          </p:cNvSpPr>
          <p:nvPr/>
        </p:nvSpPr>
        <p:spPr bwMode="auto">
          <a:xfrm>
            <a:off x="3786188" y="228600"/>
            <a:ext cx="5214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14</a:t>
            </a:r>
            <a:r>
              <a:rPr lang="ko-KR" altLang="en-US" sz="2800" b="1">
                <a:solidFill>
                  <a:srgbClr val="FFFF66"/>
                </a:solidFill>
              </a:rPr>
              <a:t>장  국제무역과 산업조직론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12/17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15363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786188" y="228600"/>
            <a:ext cx="5214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14</a:t>
            </a:r>
            <a:r>
              <a:rPr lang="ko-KR" altLang="en-US" sz="2800" b="1">
                <a:solidFill>
                  <a:srgbClr val="FFFF66"/>
                </a:solidFill>
              </a:rPr>
              <a:t>장  국제무역과 산업조직론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715000"/>
            <a:ext cx="8001000" cy="6429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무역실시 전에는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Po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가격에서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Qo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만큼 거래되지만 무역 실시 후에는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P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1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가격에서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2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만큼 </a:t>
            </a:r>
            <a:endParaRPr lang="en-US" altLang="ko-KR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거래되고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1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2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만큼 수입된다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00125"/>
            <a:ext cx="8001000" cy="4500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13/17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14-1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1412776"/>
            <a:ext cx="5472608" cy="3816424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모서리가 둥근 직사각형 8"/>
          <p:cNvSpPr/>
          <p:nvPr/>
        </p:nvSpPr>
        <p:spPr>
          <a:xfrm>
            <a:off x="1403648" y="1196752"/>
            <a:ext cx="3240360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14-1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무역 이전과 무역 이후의 균형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16387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786188" y="228600"/>
            <a:ext cx="5214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14</a:t>
            </a:r>
            <a:r>
              <a:rPr lang="ko-KR" altLang="en-US" sz="2800" b="1">
                <a:solidFill>
                  <a:srgbClr val="FFFF66"/>
                </a:solidFill>
              </a:rPr>
              <a:t>장  국제무역과 산업조직론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715000"/>
            <a:ext cx="8001000" cy="6429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국내기업에게 생산보조금을 지급하면 수입량이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1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2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에서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QoQ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2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로 감소한다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00125"/>
            <a:ext cx="8001000" cy="4500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14/17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14-2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1412776"/>
            <a:ext cx="5544616" cy="3744416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모서리가 둥근 직사각형 8"/>
          <p:cNvSpPr/>
          <p:nvPr/>
        </p:nvSpPr>
        <p:spPr>
          <a:xfrm>
            <a:off x="1475656" y="1196752"/>
            <a:ext cx="3240360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14-2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생산보조금 지급 후의 균형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17411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786188" y="228600"/>
            <a:ext cx="5214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14</a:t>
            </a:r>
            <a:r>
              <a:rPr lang="ko-KR" altLang="en-US" sz="2800" b="1">
                <a:solidFill>
                  <a:srgbClr val="FFFF66"/>
                </a:solidFill>
              </a:rPr>
              <a:t>장  국제무역과 산업조직론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715000"/>
            <a:ext cx="8001000" cy="6429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T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만큼 관세를 책정하면 수입량이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3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4</a:t>
            </a:r>
            <a:r>
              <a:rPr lang="en-US" altLang="ko-KR" sz="11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로 줄고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,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이 수입량을 외국기업에게 쿼터로 할당해</a:t>
            </a:r>
            <a:endParaRPr lang="en-US" altLang="ko-KR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주면 관세수입은 외국기업의 수출수입이 된다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00125"/>
            <a:ext cx="8001000" cy="4500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15/17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14-3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1340768"/>
            <a:ext cx="5544616" cy="3816423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모서리가 둥근 직사각형 8"/>
          <p:cNvSpPr/>
          <p:nvPr/>
        </p:nvSpPr>
        <p:spPr>
          <a:xfrm>
            <a:off x="1475656" y="1196752"/>
            <a:ext cx="2808312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14-3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관세와 쿼터의 비교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18435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786188" y="228600"/>
            <a:ext cx="5214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14</a:t>
            </a:r>
            <a:r>
              <a:rPr lang="ko-KR" altLang="en-US" sz="2800" b="1">
                <a:solidFill>
                  <a:srgbClr val="FFFF66"/>
                </a:solidFill>
              </a:rPr>
              <a:t>장  국제무역과 산업조직론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715000"/>
            <a:ext cx="8001000" cy="6429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 독점적 국내시장이 관세 없이 완전히 개방되면 국제가격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P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1</a:t>
            </a:r>
            <a:r>
              <a:rPr lang="en-US" altLang="ko-KR" sz="11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에서 국내기업은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Qd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만큼만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생산하고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QdQc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만큼 수입이 이루어질 것이다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00125"/>
            <a:ext cx="8001000" cy="4500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16/17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14-4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1412776"/>
            <a:ext cx="5616624" cy="3672408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모서리가 둥근 직사각형 8"/>
          <p:cNvSpPr/>
          <p:nvPr/>
        </p:nvSpPr>
        <p:spPr>
          <a:xfrm>
            <a:off x="1475656" y="1196752"/>
            <a:ext cx="2808312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14-4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국내시장의 독점화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19459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786188" y="228600"/>
            <a:ext cx="5214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14</a:t>
            </a:r>
            <a:r>
              <a:rPr lang="ko-KR" altLang="en-US" sz="2800" b="1">
                <a:solidFill>
                  <a:srgbClr val="FFFF66"/>
                </a:solidFill>
              </a:rPr>
              <a:t>장  국제무역과 산업조직론</a:t>
            </a: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715000"/>
            <a:ext cx="8001000" cy="6429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 국내기업들에게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T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만큼 수출 관세를 부과하면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 m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만큼 수출하면서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Pm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으로 수출가격을 </a:t>
            </a:r>
            <a:endParaRPr lang="en-US" altLang="ko-KR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정할 것이다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.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기업들의 한 단위당 판매수입은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P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1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이 된다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00125"/>
            <a:ext cx="8001000" cy="4500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17/17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14-5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1484784"/>
            <a:ext cx="5688632" cy="3672408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모서리가 둥근 직사각형 8"/>
          <p:cNvSpPr/>
          <p:nvPr/>
        </p:nvSpPr>
        <p:spPr>
          <a:xfrm>
            <a:off x="1475656" y="1268760"/>
            <a:ext cx="2808312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14-5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외국시장의 독점화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4099" name="Text Box 12"/>
          <p:cNvSpPr txBox="1">
            <a:spLocks noChangeArrowheads="1"/>
          </p:cNvSpPr>
          <p:nvPr/>
        </p:nvSpPr>
        <p:spPr bwMode="auto">
          <a:xfrm>
            <a:off x="457200" y="917575"/>
            <a:ext cx="8153400" cy="572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n-US" altLang="ko-KR" sz="2200"/>
              <a:t>□. </a:t>
            </a:r>
            <a:r>
              <a:rPr lang="ko-KR" altLang="en-US" sz="2200"/>
              <a:t>제품차별화론 </a:t>
            </a:r>
            <a:r>
              <a:rPr lang="en-US" altLang="ko-KR" sz="2200"/>
              <a:t>: </a:t>
            </a:r>
            <a:r>
              <a:rPr lang="ko-KR" altLang="en-US" sz="2200"/>
              <a:t>산업조직론적 무역이론</a:t>
            </a:r>
            <a:endParaRPr lang="en-US" altLang="ko-KR" sz="2200"/>
          </a:p>
          <a:p>
            <a:r>
              <a:rPr lang="en-US" altLang="ko-KR" sz="1800"/>
              <a:t>    ○ </a:t>
            </a:r>
            <a:r>
              <a:rPr lang="ko-KR" altLang="en-US" sz="1800"/>
              <a:t>산업 내 무역 현상 설명</a:t>
            </a:r>
            <a:r>
              <a:rPr lang="en-US" altLang="ko-KR" sz="1800"/>
              <a:t> </a:t>
            </a:r>
          </a:p>
          <a:p>
            <a:r>
              <a:rPr lang="en-US" altLang="ko-KR" sz="1800"/>
              <a:t>    ○ </a:t>
            </a:r>
            <a:r>
              <a:rPr lang="ko-KR" altLang="en-US" sz="1800"/>
              <a:t>소비자들의 기호는 매우 다양</a:t>
            </a:r>
            <a:endParaRPr lang="en-US" altLang="ko-KR" sz="1800"/>
          </a:p>
          <a:p>
            <a:r>
              <a:rPr lang="en-US" altLang="ko-KR" sz="1800"/>
              <a:t>        </a:t>
            </a:r>
            <a:r>
              <a:rPr lang="ko-KR" altLang="en-US" sz="1800"/>
              <a:t>자국내의 차별화된 제품으로 는 다양한 소비자 기호 충족 불가</a:t>
            </a:r>
            <a:endParaRPr lang="en-US" altLang="ko-KR" sz="1800"/>
          </a:p>
          <a:p>
            <a:r>
              <a:rPr lang="en-US" altLang="ko-KR" sz="1800"/>
              <a:t>        </a:t>
            </a:r>
            <a:r>
              <a:rPr lang="ko-KR" altLang="en-US" sz="1800"/>
              <a:t>나머지는 수입으로 충족</a:t>
            </a:r>
            <a:endParaRPr lang="en-US" altLang="ko-KR" sz="1800"/>
          </a:p>
          <a:p>
            <a:r>
              <a:rPr lang="en-US" altLang="ko-KR" sz="1800"/>
              <a:t>    ○ </a:t>
            </a:r>
            <a:r>
              <a:rPr lang="ko-KR" altLang="en-US" sz="1800"/>
              <a:t>국내의 자동차 모형은  </a:t>
            </a:r>
            <a:r>
              <a:rPr lang="en-US" altLang="ko-KR" sz="1800"/>
              <a:t>m</a:t>
            </a:r>
            <a:r>
              <a:rPr lang="ko-KR" altLang="en-US" sz="1800"/>
              <a:t>개</a:t>
            </a:r>
            <a:r>
              <a:rPr lang="en-US" altLang="ko-KR" sz="1800"/>
              <a:t>, </a:t>
            </a:r>
            <a:r>
              <a:rPr lang="ko-KR" altLang="en-US" sz="1800"/>
              <a:t>미국의 자동차 모형은 </a:t>
            </a:r>
            <a:r>
              <a:rPr lang="en-US" altLang="ko-KR" sz="1800"/>
              <a:t>n</a:t>
            </a:r>
            <a:r>
              <a:rPr lang="ko-KR" altLang="en-US" sz="1800"/>
              <a:t>개</a:t>
            </a:r>
            <a:endParaRPr lang="en-US" altLang="ko-KR" sz="1800"/>
          </a:p>
          <a:p>
            <a:r>
              <a:rPr lang="en-US" altLang="ko-KR" sz="1800"/>
              <a:t>        </a:t>
            </a:r>
            <a:r>
              <a:rPr lang="ko-KR" altLang="en-US" sz="1800"/>
              <a:t>국내 소비자의 기호는 </a:t>
            </a:r>
            <a:r>
              <a:rPr lang="en-US" altLang="ko-KR" sz="1800"/>
              <a:t>(m+n)</a:t>
            </a:r>
            <a:r>
              <a:rPr lang="ko-KR" altLang="en-US" sz="1800"/>
              <a:t>개 이상으로 다양</a:t>
            </a:r>
            <a:endParaRPr lang="en-US" altLang="ko-KR" sz="1800"/>
          </a:p>
          <a:p>
            <a:r>
              <a:rPr lang="en-US" altLang="ko-KR" sz="1800"/>
              <a:t>        n</a:t>
            </a:r>
            <a:r>
              <a:rPr lang="ko-KR" altLang="en-US" sz="1800"/>
              <a:t>개 모형은 수입으로 충족</a:t>
            </a:r>
            <a:r>
              <a:rPr lang="en-US" altLang="ko-KR" sz="1800"/>
              <a:t>,  </a:t>
            </a:r>
            <a:r>
              <a:rPr lang="ko-KR" altLang="en-US" sz="1800"/>
              <a:t>교역 후 국내의 자동차 모형은 </a:t>
            </a:r>
            <a:r>
              <a:rPr lang="en-US" altLang="ko-KR" sz="1800"/>
              <a:t>(m+n)</a:t>
            </a:r>
            <a:r>
              <a:rPr lang="ko-KR" altLang="en-US" sz="1800"/>
              <a:t>개</a:t>
            </a:r>
            <a:endParaRPr lang="en-US" altLang="ko-KR" sz="1800"/>
          </a:p>
          <a:p>
            <a:r>
              <a:rPr lang="en-US" altLang="ko-KR" sz="1800"/>
              <a:t>        </a:t>
            </a:r>
            <a:r>
              <a:rPr lang="ko-KR" altLang="en-US" sz="1800"/>
              <a:t>소비자의 다양한 기호는 수입으로 </a:t>
            </a:r>
            <a:r>
              <a:rPr lang="en-US" altLang="ko-KR" sz="1800"/>
              <a:t>(m+n)</a:t>
            </a:r>
            <a:r>
              <a:rPr lang="ko-KR" altLang="en-US" sz="1800"/>
              <a:t>개 까지 충족</a:t>
            </a:r>
            <a:endParaRPr lang="en-US" altLang="ko-KR" sz="1800"/>
          </a:p>
          <a:p>
            <a:r>
              <a:rPr lang="en-US" altLang="ko-KR" sz="1800"/>
              <a:t>    ○ </a:t>
            </a:r>
            <a:r>
              <a:rPr lang="ko-KR" altLang="en-US" sz="1800"/>
              <a:t>생산비 부담 때문에 </a:t>
            </a:r>
            <a:r>
              <a:rPr lang="en-US" altLang="ko-KR" sz="1800"/>
              <a:t>(m+n)</a:t>
            </a:r>
            <a:r>
              <a:rPr lang="ko-KR" altLang="en-US" sz="1800"/>
              <a:t>개 모형을 국내에서 모두 생산할 수 없음</a:t>
            </a:r>
            <a:endParaRPr lang="en-US" altLang="ko-KR" sz="1800"/>
          </a:p>
          <a:p>
            <a:r>
              <a:rPr lang="en-US" altLang="ko-KR" sz="1800"/>
              <a:t>        </a:t>
            </a:r>
            <a:r>
              <a:rPr lang="ko-KR" altLang="en-US" sz="1800"/>
              <a:t>소비자의 제품차별화 욕구는 자국 내 생산보다 수입으로 충족</a:t>
            </a:r>
            <a:endParaRPr lang="en-US" altLang="ko-KR" sz="1800"/>
          </a:p>
          <a:p>
            <a:r>
              <a:rPr lang="en-US" altLang="ko-KR" sz="1800"/>
              <a:t>        </a:t>
            </a:r>
            <a:r>
              <a:rPr lang="ko-KR" altLang="en-US" sz="1800"/>
              <a:t>동일산업에서 수출과 수입이 동시에 발생 </a:t>
            </a:r>
            <a:r>
              <a:rPr lang="en-US" altLang="ko-KR" sz="1800"/>
              <a:t>(</a:t>
            </a:r>
            <a:r>
              <a:rPr lang="ko-KR" altLang="en-US" sz="1800"/>
              <a:t>산업 내 무역</a:t>
            </a:r>
            <a:r>
              <a:rPr lang="en-US" altLang="ko-KR" sz="1800"/>
              <a:t>)</a:t>
            </a:r>
          </a:p>
          <a:p>
            <a:r>
              <a:rPr lang="en-US" altLang="ko-KR" sz="1800"/>
              <a:t>        </a:t>
            </a:r>
            <a:r>
              <a:rPr lang="ko-KR" altLang="en-US" sz="1800"/>
              <a:t>교역을 통해 제품차별화를 최대로 증대시켜 소비자의 다양한 기호충족</a:t>
            </a:r>
            <a:endParaRPr lang="en-US" altLang="ko-KR" sz="1800"/>
          </a:p>
        </p:txBody>
      </p:sp>
      <p:sp>
        <p:nvSpPr>
          <p:cNvPr id="4100" name="Text Box 11"/>
          <p:cNvSpPr txBox="1">
            <a:spLocks noChangeArrowheads="1"/>
          </p:cNvSpPr>
          <p:nvPr/>
        </p:nvSpPr>
        <p:spPr bwMode="auto">
          <a:xfrm>
            <a:off x="3786188" y="234950"/>
            <a:ext cx="5214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14</a:t>
            </a:r>
            <a:r>
              <a:rPr lang="ko-KR" altLang="en-US" sz="2800" b="1">
                <a:solidFill>
                  <a:srgbClr val="FFFF66"/>
                </a:solidFill>
              </a:rPr>
              <a:t>장  국제무역과 산업조직론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8215313" y="6286500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2/17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5123" name="Text Box 12"/>
          <p:cNvSpPr txBox="1">
            <a:spLocks noChangeArrowheads="1"/>
          </p:cNvSpPr>
          <p:nvPr/>
        </p:nvSpPr>
        <p:spPr bwMode="auto">
          <a:xfrm>
            <a:off x="500063" y="1143000"/>
            <a:ext cx="8153400" cy="536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n-US" altLang="ko-KR" sz="2200"/>
              <a:t>□. </a:t>
            </a:r>
            <a:r>
              <a:rPr lang="ko-KR" altLang="en-US" sz="2200"/>
              <a:t>회색시장론 </a:t>
            </a:r>
            <a:r>
              <a:rPr lang="en-US" altLang="ko-KR" sz="2200"/>
              <a:t>: </a:t>
            </a:r>
            <a:r>
              <a:rPr lang="ko-KR" altLang="en-US" sz="2200"/>
              <a:t>산업조직론적 무역이론</a:t>
            </a:r>
            <a:endParaRPr lang="en-US" altLang="ko-KR" sz="2200"/>
          </a:p>
          <a:p>
            <a:r>
              <a:rPr lang="en-US" altLang="ko-KR" sz="2000"/>
              <a:t>     ○ </a:t>
            </a:r>
            <a:r>
              <a:rPr lang="ko-KR" altLang="en-US" sz="2000"/>
              <a:t>회색시장</a:t>
            </a:r>
            <a:r>
              <a:rPr lang="en-US" altLang="ko-KR" sz="2000"/>
              <a:t> (gray markets)</a:t>
            </a:r>
            <a:r>
              <a:rPr lang="ko-KR" altLang="en-US" sz="2000"/>
              <a:t>이란</a:t>
            </a:r>
            <a:endParaRPr lang="en-US" altLang="ko-KR" sz="2000"/>
          </a:p>
          <a:p>
            <a:r>
              <a:rPr lang="en-US" altLang="ko-KR" sz="2000"/>
              <a:t>         </a:t>
            </a:r>
            <a:r>
              <a:rPr lang="ko-KR" altLang="en-US" sz="2000"/>
              <a:t>정식교역은 아니지만 합법적으로 수출입된 상품의 시장</a:t>
            </a:r>
            <a:endParaRPr lang="en-US" altLang="ko-KR" sz="2000"/>
          </a:p>
          <a:p>
            <a:r>
              <a:rPr lang="en-US" altLang="ko-KR" sz="2000"/>
              <a:t>         </a:t>
            </a:r>
            <a:r>
              <a:rPr lang="ko-KR" altLang="en-US" sz="2000"/>
              <a:t>여행자가 로렉스 등 고급제품을 사오거나 보따리 장사들이 소규모로</a:t>
            </a:r>
            <a:endParaRPr lang="en-US" altLang="ko-KR" sz="2000"/>
          </a:p>
          <a:p>
            <a:r>
              <a:rPr lang="en-US" altLang="ko-KR" sz="2000"/>
              <a:t>         </a:t>
            </a:r>
            <a:r>
              <a:rPr lang="ko-KR" altLang="en-US" sz="2000"/>
              <a:t>들여와서 형성되는 시장 등</a:t>
            </a:r>
            <a:r>
              <a:rPr lang="en-US" altLang="ko-KR" sz="2000"/>
              <a:t>. </a:t>
            </a:r>
            <a:r>
              <a:rPr lang="ko-KR" altLang="en-US" sz="2000"/>
              <a:t>밀수 등 불법으로 들여온 상품들이</a:t>
            </a:r>
            <a:endParaRPr lang="en-US" altLang="ko-KR" sz="2000"/>
          </a:p>
          <a:p>
            <a:r>
              <a:rPr lang="en-US" altLang="ko-KR" sz="2000"/>
              <a:t>         </a:t>
            </a:r>
            <a:r>
              <a:rPr lang="ko-KR" altLang="en-US" sz="2000"/>
              <a:t>만드는 암시장</a:t>
            </a:r>
            <a:r>
              <a:rPr lang="en-US" altLang="ko-KR" sz="2000"/>
              <a:t>(black markets)</a:t>
            </a:r>
            <a:r>
              <a:rPr lang="ko-KR" altLang="en-US" sz="2000"/>
              <a:t>과는 구분되는 시장</a:t>
            </a:r>
            <a:endParaRPr lang="en-US" altLang="ko-KR" sz="2000"/>
          </a:p>
          <a:p>
            <a:r>
              <a:rPr lang="en-US" altLang="ko-KR" sz="2000"/>
              <a:t>      ○ </a:t>
            </a:r>
            <a:r>
              <a:rPr lang="ko-KR" altLang="en-US" sz="2000"/>
              <a:t>가격차별화론</a:t>
            </a:r>
            <a:r>
              <a:rPr lang="en-US" altLang="ko-KR" sz="2000"/>
              <a:t> : </a:t>
            </a:r>
            <a:r>
              <a:rPr lang="ko-KR" altLang="en-US" sz="2000"/>
              <a:t>제조국 가격보다 판매국 가격이 훨씬 </a:t>
            </a:r>
            <a:endParaRPr lang="en-US" altLang="ko-KR" sz="2000"/>
          </a:p>
          <a:p>
            <a:r>
              <a:rPr lang="en-US" altLang="ko-KR" sz="2000"/>
              <a:t>          </a:t>
            </a:r>
            <a:r>
              <a:rPr lang="ko-KR" altLang="en-US" sz="2000"/>
              <a:t>높기 때문에 회색시장 출현</a:t>
            </a:r>
            <a:endParaRPr lang="en-US" altLang="ko-KR" sz="2000"/>
          </a:p>
          <a:p>
            <a:r>
              <a:rPr lang="en-US" altLang="ko-KR" sz="2000"/>
              <a:t>      ○ </a:t>
            </a:r>
            <a:r>
              <a:rPr lang="ko-KR" altLang="en-US" sz="2000"/>
              <a:t>무임승차론 </a:t>
            </a:r>
            <a:r>
              <a:rPr lang="en-US" altLang="ko-KR" sz="2000"/>
              <a:t>: </a:t>
            </a:r>
            <a:r>
              <a:rPr lang="ko-KR" altLang="en-US" sz="2000"/>
              <a:t>정식수입업자는 광고 등 판매노력을 하지만</a:t>
            </a:r>
            <a:endParaRPr lang="en-US" altLang="ko-KR" sz="2000"/>
          </a:p>
          <a:p>
            <a:r>
              <a:rPr lang="en-US" altLang="ko-KR" sz="2000"/>
              <a:t>          </a:t>
            </a:r>
            <a:r>
              <a:rPr lang="ko-KR" altLang="en-US" sz="2000"/>
              <a:t>비공식 수입업자는 이런 비용을 아끼는 무임승차를 할 수 있기</a:t>
            </a:r>
            <a:endParaRPr lang="en-US" altLang="ko-KR" sz="2000"/>
          </a:p>
          <a:p>
            <a:r>
              <a:rPr lang="en-US" altLang="ko-KR" sz="2000"/>
              <a:t>          </a:t>
            </a:r>
            <a:r>
              <a:rPr lang="ko-KR" altLang="en-US" sz="2000"/>
              <a:t>때문에 회색시장 출현</a:t>
            </a:r>
            <a:endParaRPr lang="en-US" altLang="ko-KR" sz="1800"/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3786188" y="228600"/>
            <a:ext cx="5214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14</a:t>
            </a:r>
            <a:r>
              <a:rPr lang="ko-KR" altLang="en-US" sz="2800" b="1">
                <a:solidFill>
                  <a:srgbClr val="FFFF66"/>
                </a:solidFill>
              </a:rPr>
              <a:t>장  국제무역과 산업조직론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3/17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6147" name="Text Box 12"/>
          <p:cNvSpPr txBox="1">
            <a:spLocks noChangeArrowheads="1"/>
          </p:cNvSpPr>
          <p:nvPr/>
        </p:nvSpPr>
        <p:spPr bwMode="auto">
          <a:xfrm>
            <a:off x="214313" y="1143000"/>
            <a:ext cx="8429625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n-US" altLang="ko-KR" sz="2200"/>
              <a:t>□. </a:t>
            </a:r>
            <a:r>
              <a:rPr lang="ko-KR" altLang="en-US" sz="2200"/>
              <a:t>덤핑론 </a:t>
            </a:r>
            <a:r>
              <a:rPr lang="en-US" altLang="ko-KR" sz="2200"/>
              <a:t>: </a:t>
            </a:r>
            <a:r>
              <a:rPr lang="ko-KR" altLang="en-US" sz="2200"/>
              <a:t>산업조직론적 무역이론</a:t>
            </a:r>
            <a:endParaRPr lang="en-US" altLang="ko-KR" sz="2200"/>
          </a:p>
          <a:p>
            <a:r>
              <a:rPr lang="en-US" altLang="ko-KR" sz="2000"/>
              <a:t>  ○ </a:t>
            </a:r>
            <a:r>
              <a:rPr lang="ko-KR" altLang="en-US" sz="2000"/>
              <a:t>덤핑 </a:t>
            </a:r>
            <a:r>
              <a:rPr lang="en-US" altLang="ko-KR" sz="2000"/>
              <a:t>:</a:t>
            </a:r>
            <a:r>
              <a:rPr lang="ko-KR" altLang="en-US" sz="2000"/>
              <a:t> 제조국 가격보다 현격히 낮은 가격이나 생산비이하 가격으로 </a:t>
            </a:r>
            <a:endParaRPr lang="en-US" altLang="ko-KR" sz="2000"/>
          </a:p>
          <a:p>
            <a:r>
              <a:rPr lang="en-US" altLang="ko-KR" sz="2000"/>
              <a:t>               </a:t>
            </a:r>
            <a:r>
              <a:rPr lang="ko-KR" altLang="en-US" sz="2000"/>
              <a:t>판매하는 것</a:t>
            </a:r>
            <a:r>
              <a:rPr lang="en-US" altLang="ko-KR" sz="2000"/>
              <a:t>. </a:t>
            </a:r>
            <a:r>
              <a:rPr lang="ko-KR" altLang="en-US" sz="2000"/>
              <a:t>덤핑은 수입국이 자국산업 보호를 위해 불법화</a:t>
            </a:r>
            <a:endParaRPr lang="en-US" altLang="ko-KR" sz="2000"/>
          </a:p>
          <a:p>
            <a:r>
              <a:rPr lang="en-US" altLang="ko-KR" sz="2000"/>
              <a:t>  ○ </a:t>
            </a:r>
            <a:r>
              <a:rPr lang="ko-KR" altLang="en-US" sz="2000"/>
              <a:t>시장약탈적 덤핑 </a:t>
            </a:r>
            <a:r>
              <a:rPr lang="en-US" altLang="ko-KR" sz="2000"/>
              <a:t>: </a:t>
            </a:r>
            <a:r>
              <a:rPr lang="ko-KR" altLang="en-US" sz="2000"/>
              <a:t>수입국 시장을 약탈하기 위해 생산비 이하로 판매</a:t>
            </a:r>
            <a:endParaRPr lang="en-US" altLang="ko-KR" sz="2000"/>
          </a:p>
          <a:p>
            <a:r>
              <a:rPr lang="en-US" altLang="ko-KR" sz="2000"/>
              <a:t>      </a:t>
            </a:r>
            <a:r>
              <a:rPr lang="ko-KR" altLang="en-US" sz="2000"/>
              <a:t>                         약탈 후에는 독점가격으로 과거 손실 보전</a:t>
            </a:r>
            <a:endParaRPr lang="en-US" altLang="ko-KR" sz="2000"/>
          </a:p>
          <a:p>
            <a:r>
              <a:rPr lang="en-US" altLang="ko-KR" sz="2000"/>
              <a:t>  ○ </a:t>
            </a:r>
            <a:r>
              <a:rPr lang="ko-KR" altLang="en-US" sz="2000"/>
              <a:t>가격차별적 덤핑 </a:t>
            </a:r>
            <a:r>
              <a:rPr lang="en-US" altLang="ko-KR" sz="2000"/>
              <a:t>: </a:t>
            </a:r>
            <a:r>
              <a:rPr lang="ko-KR" altLang="en-US" sz="2000"/>
              <a:t>제조국에서는 높은 가격으로</a:t>
            </a:r>
            <a:r>
              <a:rPr lang="en-US" altLang="ko-KR" sz="2000"/>
              <a:t>, </a:t>
            </a:r>
            <a:r>
              <a:rPr lang="ko-KR" altLang="en-US" sz="2000"/>
              <a:t>수입국에서는</a:t>
            </a:r>
            <a:endParaRPr lang="en-US" altLang="ko-KR" sz="2000"/>
          </a:p>
          <a:p>
            <a:r>
              <a:rPr lang="en-US" altLang="ko-KR" sz="2000"/>
              <a:t>                               </a:t>
            </a:r>
            <a:r>
              <a:rPr lang="ko-KR" altLang="en-US" sz="2000"/>
              <a:t>낮은 가격으로 판매</a:t>
            </a:r>
            <a:r>
              <a:rPr lang="en-US" altLang="ko-KR" sz="2000"/>
              <a:t>. </a:t>
            </a:r>
            <a:r>
              <a:rPr lang="ko-KR" altLang="en-US" sz="2000"/>
              <a:t>시장분리가 전제</a:t>
            </a:r>
            <a:endParaRPr lang="en-US" altLang="ko-KR" sz="2000"/>
          </a:p>
          <a:p>
            <a:r>
              <a:rPr lang="en-US" altLang="ko-KR" sz="2000"/>
              <a:t>  ○ </a:t>
            </a:r>
            <a:r>
              <a:rPr lang="ko-KR" altLang="en-US" sz="2000"/>
              <a:t>상호교차적 덤핑 </a:t>
            </a:r>
            <a:r>
              <a:rPr lang="en-US" altLang="ko-KR" sz="2000"/>
              <a:t>: </a:t>
            </a:r>
            <a:r>
              <a:rPr lang="ko-KR" altLang="en-US" sz="2000"/>
              <a:t>동일 상품인데도</a:t>
            </a:r>
            <a:r>
              <a:rPr lang="en-US" altLang="ko-KR" sz="2000"/>
              <a:t> </a:t>
            </a:r>
            <a:r>
              <a:rPr lang="ko-KR" altLang="en-US" sz="2000"/>
              <a:t>각국이 모두 국내에서 높은 </a:t>
            </a:r>
            <a:endParaRPr lang="en-US" altLang="ko-KR" sz="2000"/>
          </a:p>
          <a:p>
            <a:r>
              <a:rPr lang="en-US" altLang="ko-KR" sz="2000"/>
              <a:t>                               </a:t>
            </a:r>
            <a:r>
              <a:rPr lang="ko-KR" altLang="en-US" sz="2000"/>
              <a:t>독점가격을 형성하고 있으면 수송비가</a:t>
            </a:r>
            <a:r>
              <a:rPr lang="en-US" altLang="ko-KR" sz="2000"/>
              <a:t> </a:t>
            </a:r>
            <a:r>
              <a:rPr lang="ko-KR" altLang="en-US" sz="2000"/>
              <a:t>높지 않는 한 </a:t>
            </a:r>
            <a:endParaRPr lang="en-US" altLang="ko-KR" sz="2000"/>
          </a:p>
          <a:p>
            <a:r>
              <a:rPr lang="en-US" altLang="ko-KR" sz="2000"/>
              <a:t>                               </a:t>
            </a:r>
            <a:r>
              <a:rPr lang="ko-KR" altLang="en-US" sz="2000"/>
              <a:t>각기 상대국에 낮은 덤핑가격으로 수출</a:t>
            </a:r>
            <a:endParaRPr lang="en-US" altLang="ko-KR" sz="1800"/>
          </a:p>
        </p:txBody>
      </p:sp>
      <p:sp>
        <p:nvSpPr>
          <p:cNvPr id="6148" name="Text Box 11"/>
          <p:cNvSpPr txBox="1">
            <a:spLocks noChangeArrowheads="1"/>
          </p:cNvSpPr>
          <p:nvPr/>
        </p:nvSpPr>
        <p:spPr bwMode="auto">
          <a:xfrm>
            <a:off x="3786188" y="228600"/>
            <a:ext cx="5214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14</a:t>
            </a:r>
            <a:r>
              <a:rPr lang="ko-KR" altLang="en-US" sz="2800" b="1">
                <a:solidFill>
                  <a:srgbClr val="FFFF66"/>
                </a:solidFill>
              </a:rPr>
              <a:t>장  국제무역과 산업조직론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4/17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7171" name="Text Box 12"/>
          <p:cNvSpPr txBox="1">
            <a:spLocks noChangeArrowheads="1"/>
          </p:cNvSpPr>
          <p:nvPr/>
        </p:nvSpPr>
        <p:spPr bwMode="auto">
          <a:xfrm>
            <a:off x="571500" y="1000125"/>
            <a:ext cx="7858125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n-US" altLang="ko-KR"/>
              <a:t>□. </a:t>
            </a:r>
            <a:r>
              <a:rPr lang="ko-KR" altLang="en-US"/>
              <a:t>무역정책</a:t>
            </a:r>
            <a:endParaRPr lang="en-US" altLang="ko-KR"/>
          </a:p>
          <a:p>
            <a:r>
              <a:rPr lang="en-US" altLang="ko-KR" sz="2000"/>
              <a:t>    ○ </a:t>
            </a:r>
            <a:r>
              <a:rPr lang="ko-KR" altLang="en-US" sz="2000"/>
              <a:t>관세</a:t>
            </a:r>
            <a:r>
              <a:rPr lang="en-US" altLang="ko-KR" sz="2000"/>
              <a:t>, </a:t>
            </a:r>
            <a:r>
              <a:rPr lang="ko-KR" altLang="en-US" sz="2000"/>
              <a:t>쿼터</a:t>
            </a:r>
            <a:r>
              <a:rPr lang="en-US" altLang="ko-KR" sz="2000"/>
              <a:t>, </a:t>
            </a:r>
            <a:r>
              <a:rPr lang="ko-KR" altLang="en-US" sz="2000"/>
              <a:t>생산보조금</a:t>
            </a:r>
            <a:endParaRPr lang="en-US" altLang="ko-KR" sz="2000"/>
          </a:p>
          <a:p>
            <a:r>
              <a:rPr lang="en-US" altLang="ko-KR" sz="2000"/>
              <a:t>    ○ </a:t>
            </a:r>
            <a:r>
              <a:rPr lang="ko-KR" altLang="en-US" sz="2000"/>
              <a:t>무역 전 균형과 무역 후 균형</a:t>
            </a:r>
            <a:endParaRPr lang="en-US" altLang="ko-KR" sz="2000"/>
          </a:p>
          <a:p>
            <a:r>
              <a:rPr lang="en-US" altLang="ko-KR" sz="2000"/>
              <a:t>		</a:t>
            </a:r>
          </a:p>
          <a:p>
            <a:r>
              <a:rPr lang="en-US" altLang="ko-KR" sz="2000"/>
              <a:t>    </a:t>
            </a:r>
          </a:p>
          <a:p>
            <a:r>
              <a:rPr lang="en-US" altLang="ko-KR" sz="2000"/>
              <a:t>    ○ </a:t>
            </a:r>
            <a:r>
              <a:rPr lang="ko-KR" altLang="en-US" sz="2000"/>
              <a:t>무역 전 균형 </a:t>
            </a:r>
            <a:r>
              <a:rPr lang="en-US" altLang="ko-KR" sz="2000"/>
              <a:t>: E</a:t>
            </a:r>
            <a:r>
              <a:rPr lang="en-US" altLang="ko-KR" sz="2000" baseline="-25000"/>
              <a:t>0</a:t>
            </a:r>
          </a:p>
          <a:p>
            <a:r>
              <a:rPr lang="en-US" altLang="ko-KR" sz="2000"/>
              <a:t>    ○ </a:t>
            </a:r>
            <a:r>
              <a:rPr lang="ko-KR" altLang="en-US" sz="2000"/>
              <a:t>무역 후의 균형</a:t>
            </a:r>
            <a:endParaRPr lang="en-US" altLang="ko-KR" sz="2000"/>
          </a:p>
          <a:p>
            <a:r>
              <a:rPr lang="en-US" altLang="ko-KR" sz="2000"/>
              <a:t>	</a:t>
            </a:r>
            <a:r>
              <a:rPr lang="ko-KR" altLang="en-US" sz="2000"/>
              <a:t>국제가격 </a:t>
            </a:r>
            <a:r>
              <a:rPr lang="en-US" altLang="ko-KR" sz="2000"/>
              <a:t>: P</a:t>
            </a:r>
            <a:r>
              <a:rPr lang="en-US" altLang="ko-KR" sz="2000" baseline="-25000"/>
              <a:t>1 </a:t>
            </a:r>
            <a:r>
              <a:rPr lang="en-US" altLang="ko-KR" sz="2000"/>
              <a:t>, </a:t>
            </a:r>
            <a:r>
              <a:rPr lang="ko-KR" altLang="en-US" sz="2000"/>
              <a:t>국내수요 </a:t>
            </a:r>
            <a:r>
              <a:rPr lang="en-US" altLang="ko-KR" sz="2000"/>
              <a:t>: E</a:t>
            </a:r>
            <a:r>
              <a:rPr lang="en-US" altLang="ko-KR" sz="2000" baseline="-25000"/>
              <a:t>1</a:t>
            </a:r>
            <a:r>
              <a:rPr lang="en-US" altLang="ko-KR" sz="2000"/>
              <a:t> ,  </a:t>
            </a:r>
            <a:r>
              <a:rPr lang="ko-KR" altLang="en-US" sz="2000"/>
              <a:t>국내공급 </a:t>
            </a:r>
            <a:r>
              <a:rPr lang="en-US" altLang="ko-KR" sz="2000"/>
              <a:t>: E</a:t>
            </a:r>
            <a:r>
              <a:rPr lang="en-US" altLang="ko-KR" sz="2000" baseline="-25000"/>
              <a:t>2</a:t>
            </a:r>
          </a:p>
          <a:p>
            <a:r>
              <a:rPr lang="en-US" altLang="ko-KR" sz="2000"/>
              <a:t>	</a:t>
            </a:r>
            <a:r>
              <a:rPr lang="ko-KR" altLang="en-US" sz="2000"/>
              <a:t>수입</a:t>
            </a:r>
            <a:r>
              <a:rPr lang="en-US" altLang="ko-KR" sz="2000"/>
              <a:t> (</a:t>
            </a:r>
            <a:r>
              <a:rPr lang="ko-KR" altLang="en-US" sz="2000"/>
              <a:t>초과수요</a:t>
            </a:r>
            <a:r>
              <a:rPr lang="en-US" altLang="ko-KR" sz="2000"/>
              <a:t>) : E</a:t>
            </a:r>
            <a:r>
              <a:rPr lang="en-US" altLang="ko-KR" sz="2000" baseline="-25000"/>
              <a:t>1</a:t>
            </a:r>
            <a:r>
              <a:rPr lang="en-US" altLang="ko-KR" sz="2000"/>
              <a:t>E</a:t>
            </a:r>
            <a:r>
              <a:rPr lang="en-US" altLang="ko-KR" sz="2000" baseline="-25000"/>
              <a:t>2</a:t>
            </a:r>
          </a:p>
          <a:p>
            <a:r>
              <a:rPr lang="en-US" altLang="ko-KR" sz="2000"/>
              <a:t>	</a:t>
            </a:r>
            <a:r>
              <a:rPr lang="ko-KR" altLang="en-US" sz="2000"/>
              <a:t>무역 후 순후생 증대 </a:t>
            </a:r>
            <a:r>
              <a:rPr lang="en-US" altLang="ko-KR" sz="2000"/>
              <a:t>(A+B) </a:t>
            </a:r>
          </a:p>
          <a:p>
            <a:r>
              <a:rPr lang="en-US" altLang="ko-KR" sz="2000"/>
              <a:t>	  = </a:t>
            </a:r>
            <a:r>
              <a:rPr lang="ko-KR" altLang="en-US" sz="2000"/>
              <a:t>소비자</a:t>
            </a:r>
            <a:r>
              <a:rPr lang="en-US" altLang="ko-KR" sz="2000"/>
              <a:t> </a:t>
            </a:r>
            <a:r>
              <a:rPr lang="ko-KR" altLang="en-US" sz="2000"/>
              <a:t>잉여 증가</a:t>
            </a:r>
            <a:r>
              <a:rPr lang="en-US" altLang="ko-KR" sz="2000"/>
              <a:t>(A+B+C) – </a:t>
            </a:r>
            <a:r>
              <a:rPr lang="ko-KR" altLang="en-US" sz="2000"/>
              <a:t>생산자 잉여 감소</a:t>
            </a:r>
            <a:r>
              <a:rPr lang="en-US" altLang="ko-KR" sz="2000"/>
              <a:t>(C)</a:t>
            </a:r>
          </a:p>
          <a:p>
            <a:endParaRPr lang="en-US" altLang="ko-KR" sz="1800"/>
          </a:p>
        </p:txBody>
      </p:sp>
      <p:sp>
        <p:nvSpPr>
          <p:cNvPr id="7172" name="Text Box 11"/>
          <p:cNvSpPr txBox="1">
            <a:spLocks noChangeArrowheads="1"/>
          </p:cNvSpPr>
          <p:nvPr/>
        </p:nvSpPr>
        <p:spPr bwMode="auto">
          <a:xfrm>
            <a:off x="3786188" y="228600"/>
            <a:ext cx="5214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14</a:t>
            </a:r>
            <a:r>
              <a:rPr lang="ko-KR" altLang="en-US" sz="2800" b="1">
                <a:solidFill>
                  <a:srgbClr val="FFFF66"/>
                </a:solidFill>
              </a:rPr>
              <a:t>장  국제무역과 산업조직론</a:t>
            </a: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1857375" y="2571750"/>
            <a:ext cx="2155825" cy="500063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14-1 &gt;</a:t>
            </a:r>
            <a:endParaRPr lang="ko-KR" altLang="en-US" sz="18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5/17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8195" name="Text Box 12"/>
          <p:cNvSpPr txBox="1">
            <a:spLocks noChangeArrowheads="1"/>
          </p:cNvSpPr>
          <p:nvPr/>
        </p:nvSpPr>
        <p:spPr bwMode="auto">
          <a:xfrm>
            <a:off x="500063" y="1071563"/>
            <a:ext cx="8153400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n-US" altLang="ko-KR" sz="2200"/>
              <a:t>□. </a:t>
            </a:r>
            <a:r>
              <a:rPr lang="ko-KR" altLang="en-US" sz="2200"/>
              <a:t>관세 부과의 효과</a:t>
            </a:r>
            <a:endParaRPr lang="en-US" altLang="ko-KR" sz="2200"/>
          </a:p>
          <a:p>
            <a:r>
              <a:rPr lang="en-US" altLang="ko-KR" sz="2200"/>
              <a:t>	</a:t>
            </a:r>
          </a:p>
          <a:p>
            <a:r>
              <a:rPr lang="en-US" altLang="ko-KR" sz="2200"/>
              <a:t>     ○ </a:t>
            </a:r>
            <a:r>
              <a:rPr lang="ko-KR" altLang="en-US" sz="2200"/>
              <a:t>관세 </a:t>
            </a:r>
            <a:r>
              <a:rPr lang="en-US" altLang="ko-KR" sz="2200"/>
              <a:t>= T (= P</a:t>
            </a:r>
            <a:r>
              <a:rPr lang="en-US" altLang="ko-KR" sz="2200" baseline="-25000"/>
              <a:t>0</a:t>
            </a:r>
            <a:r>
              <a:rPr lang="en-US" altLang="ko-KR" sz="2200"/>
              <a:t> – P</a:t>
            </a:r>
            <a:r>
              <a:rPr lang="en-US" altLang="ko-KR" sz="2200" baseline="-25000"/>
              <a:t>1</a:t>
            </a:r>
            <a:r>
              <a:rPr lang="en-US" altLang="ko-KR" sz="2200"/>
              <a:t>), </a:t>
            </a:r>
            <a:r>
              <a:rPr lang="ko-KR" altLang="en-US" sz="2200"/>
              <a:t>수입량 </a:t>
            </a:r>
            <a:r>
              <a:rPr lang="en-US" altLang="ko-KR" sz="2200"/>
              <a:t>= 0</a:t>
            </a:r>
          </a:p>
          <a:p>
            <a:r>
              <a:rPr lang="en-US" altLang="ko-KR" sz="2200"/>
              <a:t>     ○ </a:t>
            </a:r>
            <a:r>
              <a:rPr lang="ko-KR" altLang="en-US" sz="2200"/>
              <a:t>관세로 인한 후생 손실 </a:t>
            </a:r>
            <a:r>
              <a:rPr lang="en-US" altLang="ko-KR" sz="2200"/>
              <a:t>= A + B</a:t>
            </a:r>
          </a:p>
          <a:p>
            <a:r>
              <a:rPr lang="en-US" altLang="ko-KR" sz="2200"/>
              <a:t>□. </a:t>
            </a:r>
            <a:r>
              <a:rPr lang="ko-KR" altLang="en-US" sz="2200"/>
              <a:t>보조금 지급</a:t>
            </a:r>
            <a:endParaRPr lang="en-US" altLang="ko-KR" sz="2200"/>
          </a:p>
          <a:p>
            <a:r>
              <a:rPr lang="en-US" altLang="ko-KR" sz="2200"/>
              <a:t>	</a:t>
            </a:r>
          </a:p>
          <a:p>
            <a:r>
              <a:rPr lang="en-US" altLang="ko-KR" sz="2200"/>
              <a:t>     ○ </a:t>
            </a:r>
            <a:r>
              <a:rPr lang="ko-KR" altLang="en-US" sz="2200"/>
              <a:t>국내 생산자에게 </a:t>
            </a:r>
            <a:r>
              <a:rPr lang="en-US" altLang="ko-KR" sz="2200"/>
              <a:t>T</a:t>
            </a:r>
            <a:r>
              <a:rPr lang="ko-KR" altLang="en-US" sz="2200"/>
              <a:t>만큼 생산보조금 </a:t>
            </a:r>
            <a:r>
              <a:rPr lang="en-US" altLang="ko-KR" sz="2200"/>
              <a:t>: S</a:t>
            </a:r>
            <a:r>
              <a:rPr lang="ko-KR" altLang="en-US" sz="2200"/>
              <a:t>가</a:t>
            </a:r>
            <a:r>
              <a:rPr lang="en-US" altLang="ko-KR" sz="2200"/>
              <a:t> S′</a:t>
            </a:r>
            <a:r>
              <a:rPr lang="ko-KR" altLang="en-US" sz="2200"/>
              <a:t>로 이동</a:t>
            </a:r>
            <a:r>
              <a:rPr lang="en-US" altLang="ko-KR" sz="2200"/>
              <a:t>.</a:t>
            </a:r>
          </a:p>
          <a:p>
            <a:r>
              <a:rPr lang="en-US" altLang="ko-KR" sz="2200"/>
              <a:t>     ○ </a:t>
            </a:r>
            <a:r>
              <a:rPr lang="ko-KR" altLang="en-US" sz="2200"/>
              <a:t>국제가격 </a:t>
            </a:r>
            <a:r>
              <a:rPr lang="en-US" altLang="ko-KR" sz="2200"/>
              <a:t>= P</a:t>
            </a:r>
            <a:r>
              <a:rPr lang="en-US" altLang="ko-KR" sz="2200" baseline="-25000"/>
              <a:t>1</a:t>
            </a:r>
            <a:r>
              <a:rPr lang="en-US" altLang="ko-KR" sz="2200"/>
              <a:t>, </a:t>
            </a:r>
            <a:r>
              <a:rPr lang="ko-KR" altLang="en-US" sz="2200"/>
              <a:t>국내생산</a:t>
            </a:r>
            <a:r>
              <a:rPr lang="en-US" altLang="ko-KR" sz="2200"/>
              <a:t> = E</a:t>
            </a:r>
            <a:r>
              <a:rPr lang="en-US" altLang="ko-KR" sz="2200" baseline="-25000"/>
              <a:t>3</a:t>
            </a:r>
            <a:r>
              <a:rPr lang="en-US" altLang="ko-KR" sz="2200"/>
              <a:t>, </a:t>
            </a:r>
            <a:r>
              <a:rPr lang="ko-KR" altLang="en-US" sz="2200"/>
              <a:t>수입 </a:t>
            </a:r>
            <a:r>
              <a:rPr lang="en-US" altLang="ko-KR" sz="2200"/>
              <a:t>= E</a:t>
            </a:r>
            <a:r>
              <a:rPr lang="en-US" altLang="ko-KR" sz="2200" baseline="-25000"/>
              <a:t>1</a:t>
            </a:r>
            <a:r>
              <a:rPr lang="en-US" altLang="ko-KR" sz="2200"/>
              <a:t>E</a:t>
            </a:r>
            <a:r>
              <a:rPr lang="en-US" altLang="ko-KR" sz="2200" baseline="-25000"/>
              <a:t>3</a:t>
            </a:r>
          </a:p>
          <a:p>
            <a:r>
              <a:rPr lang="en-US" altLang="ko-KR" sz="2200"/>
              <a:t>     ○ </a:t>
            </a:r>
            <a:r>
              <a:rPr lang="ko-KR" altLang="en-US" sz="2200"/>
              <a:t>생산보조금으로 인한 순 후생손실 </a:t>
            </a:r>
            <a:endParaRPr lang="en-US" altLang="ko-KR" sz="2200"/>
          </a:p>
          <a:p>
            <a:r>
              <a:rPr lang="en-US" altLang="ko-KR" sz="2200"/>
              <a:t>	= B (</a:t>
            </a:r>
            <a:r>
              <a:rPr lang="ko-KR" altLang="en-US" sz="2200"/>
              <a:t>국내 생산 시 생산비가 </a:t>
            </a:r>
            <a:r>
              <a:rPr lang="en-US" altLang="ko-KR" sz="2200"/>
              <a:t>E</a:t>
            </a:r>
            <a:r>
              <a:rPr lang="en-US" altLang="ko-KR" sz="2200" baseline="-25000"/>
              <a:t>2</a:t>
            </a:r>
            <a:r>
              <a:rPr lang="en-US" altLang="ko-KR" sz="2200"/>
              <a:t>E</a:t>
            </a:r>
            <a:r>
              <a:rPr lang="en-US" altLang="ko-KR" sz="2200" baseline="-25000"/>
              <a:t>0</a:t>
            </a:r>
            <a:r>
              <a:rPr lang="ko-KR" altLang="en-US" sz="2200"/>
              <a:t>로 증가</a:t>
            </a:r>
            <a:r>
              <a:rPr lang="en-US" altLang="ko-KR" sz="2200"/>
              <a:t>)</a:t>
            </a:r>
          </a:p>
        </p:txBody>
      </p:sp>
      <p:sp>
        <p:nvSpPr>
          <p:cNvPr id="8196" name="Text Box 11"/>
          <p:cNvSpPr txBox="1">
            <a:spLocks noChangeArrowheads="1"/>
          </p:cNvSpPr>
          <p:nvPr/>
        </p:nvSpPr>
        <p:spPr bwMode="auto">
          <a:xfrm>
            <a:off x="3786188" y="228600"/>
            <a:ext cx="5214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14</a:t>
            </a:r>
            <a:r>
              <a:rPr lang="ko-KR" altLang="en-US" sz="2800" b="1">
                <a:solidFill>
                  <a:srgbClr val="FFFF66"/>
                </a:solidFill>
              </a:rPr>
              <a:t>장  국제무역과 산업조직론</a:t>
            </a: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3000375" y="1571625"/>
            <a:ext cx="2155825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14-1 &gt;</a:t>
            </a:r>
            <a:endParaRPr lang="ko-KR" altLang="en-US" sz="18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7" name="직사각형 6">
            <a:hlinkClick r:id="rId3" action="ppaction://hlinksldjump"/>
          </p:cNvPr>
          <p:cNvSpPr/>
          <p:nvPr/>
        </p:nvSpPr>
        <p:spPr>
          <a:xfrm>
            <a:off x="3000375" y="3500438"/>
            <a:ext cx="2155825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14-2 &gt;</a:t>
            </a:r>
            <a:endParaRPr lang="ko-KR" altLang="en-US" sz="18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6/17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9219" name="Text Box 12"/>
          <p:cNvSpPr txBox="1">
            <a:spLocks noChangeArrowheads="1"/>
          </p:cNvSpPr>
          <p:nvPr/>
        </p:nvSpPr>
        <p:spPr bwMode="auto">
          <a:xfrm>
            <a:off x="500063" y="1214438"/>
            <a:ext cx="8153400" cy="465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n-US" altLang="ko-KR" sz="2200"/>
              <a:t>  □. </a:t>
            </a:r>
            <a:r>
              <a:rPr lang="ko-KR" altLang="en-US" sz="2200"/>
              <a:t>쿼터</a:t>
            </a:r>
            <a:endParaRPr lang="en-US" altLang="ko-KR" sz="2200"/>
          </a:p>
          <a:p>
            <a:r>
              <a:rPr lang="en-US" altLang="ko-KR" sz="2200"/>
              <a:t>	 </a:t>
            </a:r>
          </a:p>
          <a:p>
            <a:r>
              <a:rPr lang="en-US" altLang="ko-KR" sz="2200"/>
              <a:t>     </a:t>
            </a:r>
          </a:p>
          <a:p>
            <a:r>
              <a:rPr lang="en-US" altLang="ko-KR" sz="2200"/>
              <a:t>     ○ </a:t>
            </a:r>
            <a:r>
              <a:rPr lang="ko-KR" altLang="en-US" sz="2200"/>
              <a:t>관세가 </a:t>
            </a:r>
            <a:r>
              <a:rPr lang="en-US" altLang="ko-KR" sz="2200"/>
              <a:t>T</a:t>
            </a:r>
            <a:r>
              <a:rPr lang="ko-KR" altLang="en-US" sz="2200"/>
              <a:t>일 때</a:t>
            </a:r>
            <a:r>
              <a:rPr lang="en-US" altLang="ko-KR" sz="2200"/>
              <a:t>, </a:t>
            </a:r>
            <a:r>
              <a:rPr lang="ko-KR" altLang="en-US" sz="2200"/>
              <a:t>수입 </a:t>
            </a:r>
            <a:r>
              <a:rPr lang="en-US" altLang="ko-KR" sz="2200"/>
              <a:t>= Q</a:t>
            </a:r>
            <a:r>
              <a:rPr lang="en-US" altLang="ko-KR" sz="2200" baseline="-25000"/>
              <a:t>3</a:t>
            </a:r>
            <a:r>
              <a:rPr lang="en-US" altLang="ko-KR" sz="2200"/>
              <a:t>Q</a:t>
            </a:r>
            <a:r>
              <a:rPr lang="en-US" altLang="ko-KR" sz="2200" baseline="-25000"/>
              <a:t>4</a:t>
            </a:r>
          </a:p>
          <a:p>
            <a:r>
              <a:rPr lang="en-US" altLang="ko-KR" sz="2200"/>
              <a:t>     ○ </a:t>
            </a:r>
            <a:r>
              <a:rPr lang="ko-KR" altLang="en-US" sz="2200"/>
              <a:t>관세수입 </a:t>
            </a:r>
            <a:r>
              <a:rPr lang="en-US" altLang="ko-KR" sz="2200"/>
              <a:t>= GE</a:t>
            </a:r>
            <a:r>
              <a:rPr lang="en-US" altLang="ko-KR" sz="2200" baseline="-25000"/>
              <a:t>4</a:t>
            </a:r>
            <a:r>
              <a:rPr lang="en-US" altLang="ko-KR" sz="2200"/>
              <a:t>E</a:t>
            </a:r>
            <a:r>
              <a:rPr lang="en-US" altLang="ko-KR" sz="2200" baseline="-25000"/>
              <a:t>5</a:t>
            </a:r>
            <a:r>
              <a:rPr lang="en-US" altLang="ko-KR" sz="2200"/>
              <a:t>H, </a:t>
            </a:r>
            <a:r>
              <a:rPr lang="ko-KR" altLang="en-US" sz="2200"/>
              <a:t>후생손실 </a:t>
            </a:r>
            <a:r>
              <a:rPr lang="en-US" altLang="ko-KR" sz="2200"/>
              <a:t>= E + F</a:t>
            </a:r>
          </a:p>
          <a:p>
            <a:r>
              <a:rPr lang="en-US" altLang="ko-KR" sz="2200"/>
              <a:t>     ○ </a:t>
            </a:r>
            <a:r>
              <a:rPr lang="ko-KR" altLang="en-US" sz="2200"/>
              <a:t>외국기업에게</a:t>
            </a:r>
            <a:r>
              <a:rPr lang="en-US" altLang="ko-KR" sz="2200"/>
              <a:t> </a:t>
            </a:r>
            <a:r>
              <a:rPr lang="ko-KR" altLang="en-US" sz="2200"/>
              <a:t>쿼터 </a:t>
            </a:r>
            <a:r>
              <a:rPr lang="en-US" altLang="ko-KR" sz="2200"/>
              <a:t>= Q</a:t>
            </a:r>
            <a:r>
              <a:rPr lang="en-US" altLang="ko-KR" sz="2200" baseline="-25000"/>
              <a:t>3</a:t>
            </a:r>
            <a:r>
              <a:rPr lang="en-US" altLang="ko-KR" sz="2200"/>
              <a:t>Q</a:t>
            </a:r>
            <a:r>
              <a:rPr lang="en-US" altLang="ko-KR" sz="2200" baseline="-25000"/>
              <a:t>4</a:t>
            </a:r>
            <a:r>
              <a:rPr lang="ko-KR" altLang="en-US" sz="2200"/>
              <a:t>이면</a:t>
            </a:r>
            <a:r>
              <a:rPr lang="en-US" altLang="ko-KR" sz="2200"/>
              <a:t>, </a:t>
            </a:r>
          </a:p>
          <a:p>
            <a:r>
              <a:rPr lang="en-US" altLang="ko-KR" sz="2200"/>
              <a:t>         </a:t>
            </a:r>
            <a:r>
              <a:rPr lang="ko-KR" altLang="en-US" sz="2200"/>
              <a:t>외국기업의 수입증가분 </a:t>
            </a:r>
            <a:r>
              <a:rPr lang="en-US" altLang="ko-KR" sz="2200"/>
              <a:t>= GE</a:t>
            </a:r>
            <a:r>
              <a:rPr lang="en-US" altLang="ko-KR" sz="2200" baseline="-25000"/>
              <a:t>4</a:t>
            </a:r>
            <a:r>
              <a:rPr lang="en-US" altLang="ko-KR" sz="2200"/>
              <a:t>E</a:t>
            </a:r>
            <a:r>
              <a:rPr lang="en-US" altLang="ko-KR" sz="2200" baseline="-25000"/>
              <a:t>5</a:t>
            </a:r>
            <a:r>
              <a:rPr lang="en-US" altLang="ko-KR" sz="2200"/>
              <a:t>H</a:t>
            </a:r>
          </a:p>
          <a:p>
            <a:r>
              <a:rPr lang="en-US" altLang="ko-KR" sz="2200"/>
              <a:t>     ○ </a:t>
            </a:r>
            <a:r>
              <a:rPr lang="ko-KR" altLang="en-US" sz="2200"/>
              <a:t>쿼터는 국내의 관세수입을 외국기업의 추가수입으로</a:t>
            </a:r>
            <a:endParaRPr lang="en-US" altLang="ko-KR" sz="1800"/>
          </a:p>
        </p:txBody>
      </p:sp>
      <p:sp>
        <p:nvSpPr>
          <p:cNvPr id="9220" name="Text Box 11"/>
          <p:cNvSpPr txBox="1">
            <a:spLocks noChangeArrowheads="1"/>
          </p:cNvSpPr>
          <p:nvPr/>
        </p:nvSpPr>
        <p:spPr bwMode="auto">
          <a:xfrm>
            <a:off x="3786188" y="228600"/>
            <a:ext cx="5214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14</a:t>
            </a:r>
            <a:r>
              <a:rPr lang="ko-KR" altLang="en-US" sz="2800" b="1">
                <a:solidFill>
                  <a:srgbClr val="FFFF66"/>
                </a:solidFill>
              </a:rPr>
              <a:t>장  국제무역과 산업조직론</a:t>
            </a: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1857375" y="1857375"/>
            <a:ext cx="2155825" cy="500063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14-3 &gt;</a:t>
            </a:r>
            <a:endParaRPr lang="ko-KR" altLang="en-US" sz="18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7/17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10244" name="Text Box 12"/>
          <p:cNvSpPr txBox="1">
            <a:spLocks noChangeArrowheads="1"/>
          </p:cNvSpPr>
          <p:nvPr/>
        </p:nvSpPr>
        <p:spPr bwMode="auto">
          <a:xfrm>
            <a:off x="214313" y="1000125"/>
            <a:ext cx="8715375" cy="529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>
              <a:defRPr/>
            </a:pPr>
            <a:r>
              <a:rPr lang="en-US" altLang="ko-KR" sz="2200" dirty="0"/>
              <a:t> □. </a:t>
            </a:r>
            <a:r>
              <a:rPr lang="ko-KR" altLang="en-US" sz="2200" dirty="0"/>
              <a:t>내국기업에 의한 국내시장의 독점화와 무역정책</a:t>
            </a:r>
            <a:endParaRPr lang="en-US" altLang="ko-KR" sz="2200" dirty="0"/>
          </a:p>
          <a:p>
            <a:pPr>
              <a:defRPr/>
            </a:pPr>
            <a:r>
              <a:rPr lang="en-US" altLang="ko-KR" sz="2000" dirty="0"/>
              <a:t>	</a:t>
            </a:r>
          </a:p>
          <a:p>
            <a:pPr>
              <a:defRPr/>
            </a:pPr>
            <a:r>
              <a:rPr lang="en-US" altLang="ko-KR" sz="2000" dirty="0"/>
              <a:t>    </a:t>
            </a:r>
          </a:p>
          <a:p>
            <a:pPr>
              <a:defRPr/>
            </a:pPr>
            <a:r>
              <a:rPr lang="en-US" altLang="ko-KR" sz="2000" dirty="0"/>
              <a:t>    ○ </a:t>
            </a:r>
            <a:r>
              <a:rPr lang="ko-KR" altLang="en-US" sz="2000" dirty="0"/>
              <a:t>교역 전 가격 </a:t>
            </a:r>
            <a:r>
              <a:rPr lang="en-US" altLang="ko-KR" sz="2000" dirty="0"/>
              <a:t>= P</a:t>
            </a:r>
            <a:r>
              <a:rPr lang="en-US" altLang="ko-KR" sz="2000" baseline="-25000" dirty="0"/>
              <a:t>m</a:t>
            </a:r>
          </a:p>
          <a:p>
            <a:pPr>
              <a:defRPr/>
            </a:pPr>
            <a:r>
              <a:rPr lang="en-US" altLang="ko-KR" sz="2000" dirty="0"/>
              <a:t>    ○ </a:t>
            </a:r>
            <a:r>
              <a:rPr lang="ko-KR" altLang="en-US" sz="2000" dirty="0"/>
              <a:t>교역 후</a:t>
            </a:r>
            <a:r>
              <a:rPr lang="en-US" altLang="ko-KR" sz="2000" dirty="0"/>
              <a:t> </a:t>
            </a:r>
            <a:r>
              <a:rPr lang="ko-KR" altLang="en-US" sz="2000" dirty="0"/>
              <a:t>국제가격 </a:t>
            </a:r>
            <a:r>
              <a:rPr lang="en-US" altLang="ko-KR" sz="2000" dirty="0"/>
              <a:t>= P</a:t>
            </a:r>
            <a:r>
              <a:rPr lang="en-US" altLang="ko-KR" sz="2000" baseline="-25000" dirty="0"/>
              <a:t>1</a:t>
            </a:r>
            <a:r>
              <a:rPr lang="en-US" altLang="ko-KR" sz="2000" dirty="0"/>
              <a:t>, </a:t>
            </a:r>
            <a:r>
              <a:rPr lang="ko-KR" altLang="en-US" sz="2000" dirty="0"/>
              <a:t>수입량 </a:t>
            </a:r>
            <a:r>
              <a:rPr lang="en-US" altLang="ko-KR" sz="2000" dirty="0"/>
              <a:t>= Q</a:t>
            </a:r>
            <a:r>
              <a:rPr lang="en-US" altLang="ko-KR" sz="1400" dirty="0"/>
              <a:t>d</a:t>
            </a:r>
            <a:r>
              <a:rPr lang="en-US" altLang="ko-KR" sz="2000" dirty="0"/>
              <a:t>Q</a:t>
            </a:r>
            <a:r>
              <a:rPr lang="en-US" altLang="ko-KR" sz="1600" dirty="0"/>
              <a:t>c</a:t>
            </a:r>
            <a:endParaRPr lang="en-US" altLang="ko-KR" sz="2000" dirty="0"/>
          </a:p>
          <a:p>
            <a:pPr>
              <a:defRPr/>
            </a:pPr>
            <a:r>
              <a:rPr lang="en-US" altLang="ko-KR" sz="2000" dirty="0"/>
              <a:t>    ○ </a:t>
            </a:r>
            <a:r>
              <a:rPr lang="ko-KR" altLang="en-US" sz="2000" dirty="0"/>
              <a:t>관세</a:t>
            </a:r>
            <a:r>
              <a:rPr lang="en-US" altLang="ko-KR" sz="2000" dirty="0"/>
              <a:t>(T)</a:t>
            </a:r>
            <a:r>
              <a:rPr lang="ko-KR" altLang="en-US" sz="2000" dirty="0"/>
              <a:t>가 </a:t>
            </a:r>
            <a:r>
              <a:rPr lang="en-US" altLang="ko-KR" sz="2000" dirty="0"/>
              <a:t>P</a:t>
            </a:r>
            <a:r>
              <a:rPr lang="en-US" altLang="ko-KR" sz="2000" baseline="-25000" dirty="0"/>
              <a:t>1</a:t>
            </a:r>
            <a:r>
              <a:rPr lang="en-US" altLang="ko-KR" sz="2000" dirty="0"/>
              <a:t> + T &lt; </a:t>
            </a:r>
            <a:r>
              <a:rPr lang="en-US" altLang="ko-KR" sz="2800" spc="-1500" baseline="30000" dirty="0"/>
              <a:t>^</a:t>
            </a:r>
            <a:r>
              <a:rPr lang="en-US" altLang="ko-KR" sz="1800" spc="-1500" dirty="0"/>
              <a:t>P</a:t>
            </a:r>
            <a:r>
              <a:rPr lang="en-US" altLang="ko-KR" sz="2000" dirty="0"/>
              <a:t>   </a:t>
            </a:r>
            <a:r>
              <a:rPr lang="ko-KR" altLang="en-US" sz="2000" dirty="0"/>
              <a:t>인 한</a:t>
            </a:r>
            <a:r>
              <a:rPr lang="en-US" altLang="ko-KR" sz="2000" dirty="0"/>
              <a:t>, </a:t>
            </a:r>
            <a:r>
              <a:rPr lang="ko-KR" altLang="en-US" sz="2000" dirty="0"/>
              <a:t>수입은 계속</a:t>
            </a:r>
            <a:endParaRPr lang="en-US" altLang="ko-KR" sz="2000" dirty="0"/>
          </a:p>
          <a:p>
            <a:pPr>
              <a:defRPr/>
            </a:pPr>
            <a:r>
              <a:rPr lang="en-US" altLang="ko-KR" sz="2000" dirty="0"/>
              <a:t>    ○ </a:t>
            </a:r>
            <a:r>
              <a:rPr lang="ko-KR" altLang="en-US" sz="2000" dirty="0"/>
              <a:t>관세</a:t>
            </a:r>
            <a:r>
              <a:rPr lang="en-US" altLang="ko-KR" sz="2000" dirty="0"/>
              <a:t>(T)</a:t>
            </a:r>
            <a:r>
              <a:rPr lang="ko-KR" altLang="en-US" sz="2000" dirty="0"/>
              <a:t>가 </a:t>
            </a:r>
            <a:r>
              <a:rPr lang="en-US" altLang="ko-KR" sz="2000" dirty="0"/>
              <a:t>P</a:t>
            </a:r>
            <a:r>
              <a:rPr lang="en-US" altLang="ko-KR" sz="2000" baseline="-25000" dirty="0"/>
              <a:t>1 </a:t>
            </a:r>
            <a:r>
              <a:rPr lang="en-US" altLang="ko-KR" sz="2000" dirty="0"/>
              <a:t>+ T &gt; </a:t>
            </a:r>
            <a:r>
              <a:rPr lang="en-US" altLang="ko-KR" sz="2800" spc="-1500" baseline="30000" dirty="0"/>
              <a:t>^</a:t>
            </a:r>
            <a:r>
              <a:rPr lang="en-US" altLang="ko-KR" sz="1800" spc="-1500" dirty="0"/>
              <a:t>P</a:t>
            </a:r>
            <a:r>
              <a:rPr lang="en-US" altLang="ko-KR" sz="1800" dirty="0"/>
              <a:t>   </a:t>
            </a:r>
            <a:r>
              <a:rPr lang="ko-KR" altLang="en-US" sz="2000" dirty="0"/>
              <a:t>이면</a:t>
            </a:r>
            <a:r>
              <a:rPr lang="en-US" altLang="ko-KR" sz="2000" dirty="0"/>
              <a:t>, </a:t>
            </a:r>
            <a:r>
              <a:rPr lang="ko-KR" altLang="en-US" sz="2000" dirty="0"/>
              <a:t>수입 </a:t>
            </a:r>
            <a:r>
              <a:rPr lang="en-US" altLang="ko-KR" sz="2000" dirty="0"/>
              <a:t>= 0, </a:t>
            </a:r>
            <a:r>
              <a:rPr lang="ko-KR" altLang="en-US" sz="2000" dirty="0"/>
              <a:t>국내시장 독점</a:t>
            </a:r>
            <a:r>
              <a:rPr lang="en-US" altLang="ko-KR" sz="2000" dirty="0"/>
              <a:t>.</a:t>
            </a:r>
          </a:p>
          <a:p>
            <a:pPr>
              <a:defRPr/>
            </a:pPr>
            <a:r>
              <a:rPr lang="en-US" altLang="ko-KR" sz="2000" dirty="0"/>
              <a:t>    ○ </a:t>
            </a:r>
            <a:r>
              <a:rPr lang="ko-KR" altLang="en-US" sz="2000" dirty="0"/>
              <a:t>관세</a:t>
            </a:r>
            <a:r>
              <a:rPr lang="en-US" altLang="ko-KR" sz="2000" dirty="0"/>
              <a:t>(T)</a:t>
            </a:r>
            <a:r>
              <a:rPr lang="ko-KR" altLang="en-US" sz="2000" dirty="0"/>
              <a:t>가 </a:t>
            </a:r>
            <a:r>
              <a:rPr lang="en-US" altLang="ko-KR" sz="2000" dirty="0"/>
              <a:t>P</a:t>
            </a:r>
            <a:r>
              <a:rPr lang="en-US" altLang="ko-KR" sz="2000" baseline="-25000" dirty="0"/>
              <a:t>1</a:t>
            </a:r>
            <a:r>
              <a:rPr lang="en-US" altLang="ko-KR" sz="2000" dirty="0"/>
              <a:t> + T &lt; P</a:t>
            </a:r>
            <a:r>
              <a:rPr lang="en-US" altLang="ko-KR" sz="2000" baseline="-25000" dirty="0"/>
              <a:t>m</a:t>
            </a:r>
            <a:r>
              <a:rPr lang="en-US" altLang="ko-KR" sz="2000" dirty="0"/>
              <a:t> </a:t>
            </a:r>
            <a:r>
              <a:rPr lang="ko-KR" altLang="en-US" sz="2000" dirty="0"/>
              <a:t>인 한</a:t>
            </a:r>
            <a:r>
              <a:rPr lang="en-US" altLang="ko-KR" sz="2000" dirty="0"/>
              <a:t>, </a:t>
            </a:r>
            <a:r>
              <a:rPr lang="ko-KR" altLang="en-US" sz="2000" dirty="0"/>
              <a:t>국내가격 </a:t>
            </a:r>
            <a:r>
              <a:rPr lang="en-US" altLang="ko-KR" sz="2000" dirty="0"/>
              <a:t>&lt; P</a:t>
            </a:r>
            <a:r>
              <a:rPr lang="en-US" altLang="ko-KR" sz="2000" baseline="-25000" dirty="0"/>
              <a:t>m</a:t>
            </a:r>
            <a:endParaRPr lang="en-US" altLang="ko-KR" sz="2000" dirty="0"/>
          </a:p>
          <a:p>
            <a:pPr>
              <a:defRPr/>
            </a:pPr>
            <a:r>
              <a:rPr lang="en-US" altLang="ko-KR" sz="2000" dirty="0"/>
              <a:t>    ○ </a:t>
            </a:r>
            <a:r>
              <a:rPr lang="ko-KR" altLang="en-US" sz="2000" dirty="0"/>
              <a:t>관세</a:t>
            </a:r>
            <a:r>
              <a:rPr lang="en-US" altLang="ko-KR" sz="2000" dirty="0"/>
              <a:t>(T)</a:t>
            </a:r>
            <a:r>
              <a:rPr lang="ko-KR" altLang="en-US" sz="2000" dirty="0"/>
              <a:t>가 </a:t>
            </a:r>
            <a:r>
              <a:rPr lang="en-US" altLang="ko-KR" sz="2000" dirty="0"/>
              <a:t>P</a:t>
            </a:r>
            <a:r>
              <a:rPr lang="en-US" altLang="ko-KR" sz="2000" baseline="-25000" dirty="0"/>
              <a:t>1</a:t>
            </a:r>
            <a:r>
              <a:rPr lang="en-US" altLang="ko-KR" sz="2000" dirty="0"/>
              <a:t> + T &gt; P</a:t>
            </a:r>
            <a:r>
              <a:rPr lang="en-US" altLang="ko-KR" sz="2000" baseline="-25000" dirty="0"/>
              <a:t>m</a:t>
            </a:r>
            <a:r>
              <a:rPr lang="en-US" altLang="ko-KR" sz="2000" dirty="0"/>
              <a:t> </a:t>
            </a:r>
            <a:r>
              <a:rPr lang="ko-KR" altLang="en-US" sz="2000" dirty="0"/>
              <a:t>이면</a:t>
            </a:r>
            <a:r>
              <a:rPr lang="en-US" altLang="ko-KR" sz="2000" dirty="0"/>
              <a:t>, </a:t>
            </a:r>
            <a:r>
              <a:rPr lang="ko-KR" altLang="en-US" sz="2000" dirty="0"/>
              <a:t>국내가격 ≥ </a:t>
            </a:r>
            <a:r>
              <a:rPr lang="en-US" altLang="ko-KR" sz="2000" dirty="0"/>
              <a:t>P</a:t>
            </a:r>
            <a:r>
              <a:rPr lang="en-US" altLang="ko-KR" sz="2000" baseline="-25000" dirty="0"/>
              <a:t>m</a:t>
            </a:r>
            <a:r>
              <a:rPr lang="en-US" altLang="ko-KR" sz="2000" dirty="0"/>
              <a:t>, </a:t>
            </a:r>
            <a:r>
              <a:rPr lang="ko-KR" altLang="en-US" sz="2000" dirty="0"/>
              <a:t>수입 </a:t>
            </a:r>
            <a:r>
              <a:rPr lang="en-US" altLang="ko-KR" sz="2000" dirty="0"/>
              <a:t>= 0</a:t>
            </a:r>
          </a:p>
          <a:p>
            <a:pPr>
              <a:defRPr/>
            </a:pPr>
            <a:r>
              <a:rPr lang="en-US" altLang="ko-KR" sz="2000" dirty="0"/>
              <a:t>    ○ </a:t>
            </a:r>
            <a:r>
              <a:rPr lang="ko-KR" altLang="en-US" sz="2000" dirty="0"/>
              <a:t>수입액을 </a:t>
            </a:r>
            <a:r>
              <a:rPr lang="en-US" altLang="ko-KR" sz="2000" dirty="0"/>
              <a:t>M</a:t>
            </a:r>
            <a:r>
              <a:rPr lang="ko-KR" altLang="en-US" sz="2000" dirty="0"/>
              <a:t>으로 쿼터</a:t>
            </a:r>
            <a:r>
              <a:rPr lang="en-US" altLang="ko-KR" sz="2000" dirty="0"/>
              <a:t> </a:t>
            </a:r>
            <a:r>
              <a:rPr lang="ko-KR" altLang="en-US" sz="2000" dirty="0"/>
              <a:t>정하면</a:t>
            </a:r>
            <a:r>
              <a:rPr lang="en-US" altLang="ko-KR" sz="2000" dirty="0"/>
              <a:t> </a:t>
            </a:r>
            <a:r>
              <a:rPr lang="ko-KR" altLang="en-US" sz="2000" dirty="0"/>
              <a:t>국내수요곡선 이동</a:t>
            </a:r>
            <a:r>
              <a:rPr lang="en-US" altLang="ko-KR" sz="2000" dirty="0"/>
              <a:t>, </a:t>
            </a:r>
          </a:p>
          <a:p>
            <a:pPr>
              <a:defRPr/>
            </a:pPr>
            <a:r>
              <a:rPr lang="en-US" altLang="ko-KR" sz="2000" dirty="0"/>
              <a:t>        </a:t>
            </a:r>
            <a:r>
              <a:rPr lang="ko-KR" altLang="en-US" sz="2000" dirty="0"/>
              <a:t>국내가격 </a:t>
            </a:r>
            <a:r>
              <a:rPr lang="en-US" altLang="ko-KR" sz="2000" dirty="0"/>
              <a:t>= P</a:t>
            </a:r>
            <a:r>
              <a:rPr lang="en-US" altLang="ko-KR" sz="1600" dirty="0"/>
              <a:t>i </a:t>
            </a:r>
            <a:r>
              <a:rPr lang="en-US" altLang="ko-KR" sz="2000" dirty="0"/>
              <a:t>&gt; P</a:t>
            </a:r>
            <a:r>
              <a:rPr lang="en-US" altLang="ko-KR" sz="2000" baseline="-25000" dirty="0"/>
              <a:t>1</a:t>
            </a:r>
            <a:r>
              <a:rPr lang="en-US" altLang="ko-KR" sz="2000" dirty="0"/>
              <a:t> + T, </a:t>
            </a:r>
            <a:r>
              <a:rPr lang="ko-KR" altLang="en-US" sz="2000" dirty="0"/>
              <a:t>쿼터하의 가격</a:t>
            </a:r>
            <a:r>
              <a:rPr lang="en-US" altLang="ko-KR" sz="2000" dirty="0"/>
              <a:t>(P</a:t>
            </a:r>
            <a:r>
              <a:rPr lang="en-US" altLang="ko-KR" sz="1600" dirty="0"/>
              <a:t>i</a:t>
            </a:r>
            <a:r>
              <a:rPr lang="en-US" altLang="ko-KR" sz="2000" dirty="0"/>
              <a:t>) &gt; </a:t>
            </a:r>
            <a:r>
              <a:rPr lang="ko-KR" altLang="en-US" sz="2000" dirty="0"/>
              <a:t>관세하의 가격</a:t>
            </a:r>
            <a:r>
              <a:rPr lang="en-US" altLang="ko-KR" sz="2000" dirty="0"/>
              <a:t>(P</a:t>
            </a:r>
            <a:r>
              <a:rPr lang="en-US" altLang="ko-KR" sz="2000" baseline="-25000" dirty="0"/>
              <a:t>1</a:t>
            </a:r>
            <a:r>
              <a:rPr lang="en-US" altLang="ko-KR" sz="2000" dirty="0"/>
              <a:t>+T)</a:t>
            </a:r>
          </a:p>
        </p:txBody>
      </p:sp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3786188" y="228600"/>
            <a:ext cx="5214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14</a:t>
            </a:r>
            <a:r>
              <a:rPr lang="ko-KR" altLang="en-US" sz="2800" b="1">
                <a:solidFill>
                  <a:srgbClr val="FFFF66"/>
                </a:solidFill>
              </a:rPr>
              <a:t>장  국제무역과 산업조직론</a:t>
            </a:r>
          </a:p>
        </p:txBody>
      </p:sp>
      <p:sp>
        <p:nvSpPr>
          <p:cNvPr id="5" name="직사각형 4">
            <a:hlinkClick r:id="rId3" action="ppaction://hlinksldjump"/>
          </p:cNvPr>
          <p:cNvSpPr/>
          <p:nvPr/>
        </p:nvSpPr>
        <p:spPr>
          <a:xfrm>
            <a:off x="2643188" y="1643063"/>
            <a:ext cx="2155825" cy="500062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14-4 &gt;</a:t>
            </a:r>
            <a:endParaRPr lang="ko-KR" altLang="en-US" sz="18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8/17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8"/>
          <p:cNvSpPr>
            <a:spLocks noChangeArrowheads="1"/>
          </p:cNvSpPr>
          <p:nvPr/>
        </p:nvSpPr>
        <p:spPr bwMode="auto">
          <a:xfrm>
            <a:off x="0" y="838200"/>
            <a:ext cx="9144000" cy="36513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ko-KR" sz="3200" b="1">
              <a:solidFill>
                <a:srgbClr val="FFFF66"/>
              </a:solidFill>
            </a:endParaRPr>
          </a:p>
        </p:txBody>
      </p:sp>
      <p:sp>
        <p:nvSpPr>
          <p:cNvPr id="11267" name="Text Box 12"/>
          <p:cNvSpPr txBox="1">
            <a:spLocks noChangeArrowheads="1"/>
          </p:cNvSpPr>
          <p:nvPr/>
        </p:nvSpPr>
        <p:spPr bwMode="auto">
          <a:xfrm>
            <a:off x="214313" y="1000125"/>
            <a:ext cx="8643937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n-US" altLang="ko-KR" sz="2200"/>
              <a:t>□. </a:t>
            </a:r>
            <a:r>
              <a:rPr lang="ko-KR" altLang="en-US" sz="2200"/>
              <a:t>내국기업에 의한 외국시장의 독점화와 무역정책</a:t>
            </a:r>
            <a:endParaRPr lang="en-US" altLang="ko-KR" sz="2200"/>
          </a:p>
          <a:p>
            <a:r>
              <a:rPr lang="en-US" altLang="ko-KR" sz="1800"/>
              <a:t>	</a:t>
            </a:r>
          </a:p>
          <a:p>
            <a:r>
              <a:rPr lang="en-US" altLang="ko-KR" sz="1800"/>
              <a:t>     </a:t>
            </a:r>
          </a:p>
          <a:p>
            <a:r>
              <a:rPr lang="en-US" altLang="ko-KR" sz="1800"/>
              <a:t>   ○ </a:t>
            </a:r>
            <a:r>
              <a:rPr lang="ko-KR" altLang="en-US" sz="1800"/>
              <a:t>국내기업들이 외국시장에서 경쟁하지 못하도록 하는 무역정책</a:t>
            </a:r>
            <a:endParaRPr lang="en-US" altLang="ko-KR" sz="1800"/>
          </a:p>
          <a:p>
            <a:r>
              <a:rPr lang="en-US" altLang="ko-KR" sz="1800"/>
              <a:t>   ○ </a:t>
            </a:r>
            <a:r>
              <a:rPr lang="ko-KR" altLang="en-US" sz="1800"/>
              <a:t>무역정책 없이</a:t>
            </a:r>
            <a:r>
              <a:rPr lang="en-US" altLang="ko-KR" sz="1800"/>
              <a:t> </a:t>
            </a:r>
            <a:r>
              <a:rPr lang="ko-KR" altLang="en-US" sz="1800"/>
              <a:t>국내기업들이 경쟁적으로 외국시장에 진출 했을 때 </a:t>
            </a:r>
            <a:endParaRPr lang="en-US" altLang="ko-KR" sz="1800"/>
          </a:p>
          <a:p>
            <a:r>
              <a:rPr lang="en-US" altLang="ko-KR" sz="1800"/>
              <a:t>       </a:t>
            </a:r>
            <a:r>
              <a:rPr lang="ko-KR" altLang="en-US" sz="1800"/>
              <a:t>외국시장의 균형은 </a:t>
            </a:r>
            <a:r>
              <a:rPr lang="en-US" altLang="ko-KR" sz="1800"/>
              <a:t>E</a:t>
            </a:r>
            <a:r>
              <a:rPr lang="en-US" altLang="ko-KR" sz="1800" baseline="-25000"/>
              <a:t>0</a:t>
            </a:r>
          </a:p>
          <a:p>
            <a:r>
              <a:rPr lang="en-US" altLang="ko-KR" sz="1800"/>
              <a:t>   ○ </a:t>
            </a:r>
            <a:r>
              <a:rPr lang="ko-KR" altLang="en-US" sz="1800"/>
              <a:t>국내기업들이</a:t>
            </a:r>
            <a:r>
              <a:rPr lang="en-US" altLang="ko-KR" sz="1800"/>
              <a:t> </a:t>
            </a:r>
            <a:r>
              <a:rPr lang="ko-KR" altLang="en-US" sz="1800"/>
              <a:t>서로 담합하도록 하는 무역정책</a:t>
            </a:r>
            <a:r>
              <a:rPr lang="en-US" altLang="ko-KR" sz="1800"/>
              <a:t>, </a:t>
            </a:r>
            <a:r>
              <a:rPr lang="ko-KR" altLang="en-US" sz="1800"/>
              <a:t>외국시장의 균형은 </a:t>
            </a:r>
            <a:r>
              <a:rPr lang="en-US" altLang="ko-KR" sz="1800"/>
              <a:t>P</a:t>
            </a:r>
            <a:r>
              <a:rPr lang="en-US" altLang="ko-KR" sz="1800" baseline="-25000"/>
              <a:t>m</a:t>
            </a:r>
            <a:r>
              <a:rPr lang="ko-KR" altLang="en-US" sz="1800"/>
              <a:t>과 </a:t>
            </a:r>
            <a:r>
              <a:rPr lang="en-US" altLang="ko-KR" sz="1800"/>
              <a:t>Q</a:t>
            </a:r>
            <a:r>
              <a:rPr lang="en-US" altLang="ko-KR" sz="1800" baseline="-25000"/>
              <a:t>m</a:t>
            </a:r>
            <a:endParaRPr lang="en-US" altLang="ko-KR" sz="1800"/>
          </a:p>
          <a:p>
            <a:r>
              <a:rPr lang="en-US" altLang="ko-KR" sz="1800"/>
              <a:t>   ○ </a:t>
            </a:r>
            <a:r>
              <a:rPr lang="ko-KR" altLang="en-US" sz="1800"/>
              <a:t>담합유도 대신 수출관세를 통해 가격을  </a:t>
            </a:r>
            <a:r>
              <a:rPr lang="en-US" altLang="ko-KR" sz="1800"/>
              <a:t>P</a:t>
            </a:r>
            <a:r>
              <a:rPr lang="en-US" altLang="ko-KR" sz="1800" baseline="-25000"/>
              <a:t>m</a:t>
            </a:r>
            <a:r>
              <a:rPr lang="ko-KR" altLang="en-US" sz="1800"/>
              <a:t>으로 유도</a:t>
            </a:r>
            <a:r>
              <a:rPr lang="en-US" altLang="ko-KR" sz="1800"/>
              <a:t>.</a:t>
            </a:r>
          </a:p>
          <a:p>
            <a:r>
              <a:rPr lang="en-US" altLang="ko-KR" sz="1800"/>
              <a:t>       P</a:t>
            </a:r>
            <a:r>
              <a:rPr lang="en-US" altLang="ko-KR" sz="1800" baseline="-25000"/>
              <a:t>m</a:t>
            </a:r>
            <a:r>
              <a:rPr lang="en-US" altLang="ko-KR" sz="1800"/>
              <a:t> = P</a:t>
            </a:r>
            <a:r>
              <a:rPr lang="en-US" altLang="ko-KR" sz="1800" baseline="-25000"/>
              <a:t>1</a:t>
            </a:r>
            <a:r>
              <a:rPr lang="en-US" altLang="ko-KR" sz="1800"/>
              <a:t> + T</a:t>
            </a:r>
            <a:r>
              <a:rPr lang="en-US" altLang="ko-KR" sz="1800" baseline="-25000"/>
              <a:t>0,</a:t>
            </a:r>
            <a:r>
              <a:rPr lang="en-US" altLang="ko-KR" sz="1800"/>
              <a:t>  P</a:t>
            </a:r>
            <a:r>
              <a:rPr lang="en-US" altLang="ko-KR" sz="1800" baseline="-25000"/>
              <a:t>m</a:t>
            </a:r>
            <a:r>
              <a:rPr lang="ko-KR" altLang="en-US" sz="1800"/>
              <a:t>은 외국시장 가격</a:t>
            </a:r>
            <a:r>
              <a:rPr lang="en-US" altLang="ko-KR" sz="1800"/>
              <a:t>, P</a:t>
            </a:r>
            <a:r>
              <a:rPr lang="en-US" altLang="ko-KR" sz="1800" baseline="-25000"/>
              <a:t>1</a:t>
            </a:r>
            <a:r>
              <a:rPr lang="ko-KR" altLang="en-US" sz="1800"/>
              <a:t>은 국내기업의 수입</a:t>
            </a:r>
            <a:r>
              <a:rPr lang="en-US" altLang="ko-KR" sz="1800"/>
              <a:t>, T</a:t>
            </a:r>
            <a:r>
              <a:rPr lang="ko-KR" altLang="en-US" sz="1800"/>
              <a:t>는</a:t>
            </a:r>
            <a:r>
              <a:rPr lang="en-US" altLang="ko-KR" sz="1800"/>
              <a:t> </a:t>
            </a:r>
            <a:r>
              <a:rPr lang="ko-KR" altLang="en-US" sz="1800"/>
              <a:t>관세</a:t>
            </a:r>
            <a:endParaRPr lang="en-US" altLang="ko-KR" sz="1800"/>
          </a:p>
          <a:p>
            <a:r>
              <a:rPr lang="en-US" altLang="ko-KR" sz="1800"/>
              <a:t>       </a:t>
            </a:r>
            <a:r>
              <a:rPr lang="ko-KR" altLang="en-US" sz="1800"/>
              <a:t>관세수입 </a:t>
            </a:r>
            <a:r>
              <a:rPr lang="en-US" altLang="ko-KR" sz="1800"/>
              <a:t>= A + B.  </a:t>
            </a:r>
            <a:r>
              <a:rPr lang="ko-KR" altLang="en-US" sz="1800"/>
              <a:t>생산자잉여 감소 </a:t>
            </a:r>
            <a:r>
              <a:rPr lang="en-US" altLang="ko-KR" sz="1800"/>
              <a:t>= B + C.  A &gt; C </a:t>
            </a:r>
            <a:r>
              <a:rPr lang="ko-KR" altLang="en-US" sz="1800"/>
              <a:t>이면 수출국이 혜택</a:t>
            </a:r>
            <a:endParaRPr lang="en-US" altLang="ko-KR" sz="1800"/>
          </a:p>
          <a:p>
            <a:r>
              <a:rPr lang="en-US" altLang="ko-KR" sz="1800"/>
              <a:t>   ○ </a:t>
            </a:r>
            <a:r>
              <a:rPr lang="ko-KR" altLang="en-US" sz="1800"/>
              <a:t>담합 때는 </a:t>
            </a:r>
            <a:r>
              <a:rPr lang="en-US" altLang="ko-KR" sz="1800"/>
              <a:t>( A + B )</a:t>
            </a:r>
            <a:r>
              <a:rPr lang="ko-KR" altLang="en-US" sz="1800"/>
              <a:t>가 국내기업들의 수입</a:t>
            </a:r>
            <a:endParaRPr lang="en-US" altLang="ko-KR" sz="1800"/>
          </a:p>
          <a:p>
            <a:r>
              <a:rPr lang="en-US" altLang="ko-KR" sz="1800"/>
              <a:t>   ○ </a:t>
            </a:r>
            <a:r>
              <a:rPr lang="ko-KR" altLang="en-US" sz="1800"/>
              <a:t>정부가 국내기업들의 생산량을 </a:t>
            </a:r>
            <a:r>
              <a:rPr lang="en-US" altLang="ko-KR" sz="1800"/>
              <a:t>Q</a:t>
            </a:r>
            <a:r>
              <a:rPr lang="en-US" altLang="ko-KR" sz="1800" baseline="-25000"/>
              <a:t>m</a:t>
            </a:r>
            <a:r>
              <a:rPr lang="ko-KR" altLang="en-US" sz="1800"/>
              <a:t>으로 제한하면 수출가격 </a:t>
            </a:r>
            <a:r>
              <a:rPr lang="en-US" altLang="ko-KR" sz="1800"/>
              <a:t>= P</a:t>
            </a:r>
            <a:r>
              <a:rPr lang="en-US" altLang="ko-KR" sz="1800" baseline="-25000"/>
              <a:t>m </a:t>
            </a:r>
            <a:r>
              <a:rPr lang="en-US" altLang="ko-KR" sz="1800"/>
              <a:t>,  </a:t>
            </a:r>
          </a:p>
          <a:p>
            <a:r>
              <a:rPr lang="en-US" altLang="ko-KR" sz="1800"/>
              <a:t>       </a:t>
            </a:r>
            <a:r>
              <a:rPr lang="ko-KR" altLang="en-US" sz="1800"/>
              <a:t>국내기업들의</a:t>
            </a:r>
            <a:r>
              <a:rPr lang="en-US" altLang="ko-KR" sz="1800"/>
              <a:t> </a:t>
            </a:r>
            <a:r>
              <a:rPr lang="ko-KR" altLang="en-US" sz="1800"/>
              <a:t>카르텔과 같은 효과</a:t>
            </a:r>
            <a:endParaRPr lang="en-US" altLang="ko-KR" sz="1800"/>
          </a:p>
        </p:txBody>
      </p:sp>
      <p:sp>
        <p:nvSpPr>
          <p:cNvPr id="11268" name="Text Box 11"/>
          <p:cNvSpPr txBox="1">
            <a:spLocks noChangeArrowheads="1"/>
          </p:cNvSpPr>
          <p:nvPr/>
        </p:nvSpPr>
        <p:spPr bwMode="auto">
          <a:xfrm>
            <a:off x="3786188" y="228600"/>
            <a:ext cx="5214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800" b="1">
                <a:solidFill>
                  <a:srgbClr val="FFFF66"/>
                </a:solidFill>
              </a:rPr>
              <a:t>제</a:t>
            </a:r>
            <a:r>
              <a:rPr lang="en-US" altLang="ko-KR" sz="2800" b="1">
                <a:solidFill>
                  <a:srgbClr val="FFFF66"/>
                </a:solidFill>
              </a:rPr>
              <a:t>14</a:t>
            </a:r>
            <a:r>
              <a:rPr lang="ko-KR" altLang="en-US" sz="2800" b="1">
                <a:solidFill>
                  <a:srgbClr val="FFFF66"/>
                </a:solidFill>
              </a:rPr>
              <a:t>장  국제무역과 산업조직론</a:t>
            </a: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2786063" y="1571625"/>
            <a:ext cx="2155825" cy="500063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sz="18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14-5 &gt;</a:t>
            </a:r>
            <a:endParaRPr lang="ko-KR" altLang="en-US" sz="18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9/17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파문">
  <a:themeElements>
    <a:clrScheme name="파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파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견고딕" pitchFamily="18" charset="-127"/>
            <a:ea typeface="HY견고딕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견고딕" pitchFamily="18" charset="-127"/>
            <a:ea typeface="HY견고딕" pitchFamily="18" charset="-127"/>
          </a:defRPr>
        </a:defPPr>
      </a:lstStyle>
    </a:lnDef>
  </a:objectDefaults>
  <a:extraClrSchemeLst>
    <a:extraClrScheme>
      <a:clrScheme name="파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파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파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문고리 장식</Template>
  <TotalTime>904</TotalTime>
  <Words>806</Words>
  <Application>Microsoft Office PowerPoint</Application>
  <PresentationFormat>화면 슬라이드 쇼(4:3)</PresentationFormat>
  <Paragraphs>171</Paragraphs>
  <Slides>17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18" baseType="lpstr">
      <vt:lpstr>파문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</vt:vector>
  </TitlesOfParts>
  <Company>건국대학교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member</dc:creator>
  <cp:lastModifiedBy>USE</cp:lastModifiedBy>
  <cp:revision>96</cp:revision>
  <dcterms:created xsi:type="dcterms:W3CDTF">2006-08-31T06:53:22Z</dcterms:created>
  <dcterms:modified xsi:type="dcterms:W3CDTF">2011-02-23T08:16:42Z</dcterms:modified>
</cp:coreProperties>
</file>