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4" r:id="rId2"/>
    <p:sldId id="267" r:id="rId3"/>
    <p:sldId id="268" r:id="rId4"/>
    <p:sldId id="269" r:id="rId5"/>
    <p:sldId id="270" r:id="rId6"/>
    <p:sldId id="271" r:id="rId7"/>
    <p:sldId id="273" r:id="rId8"/>
    <p:sldId id="272" r:id="rId9"/>
    <p:sldId id="274" r:id="rId10"/>
    <p:sldId id="275" r:id="rId11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5159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D3DB1-73B5-440A-9E56-A463B05517D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2CD0C-064F-48C4-85EE-AA3F98B404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F3592-E642-4946-ABFF-EED765FE276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B1289-4A3B-4A71-A542-9E686EE3271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628EA-1B22-414A-BD79-F838EDF82A3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1B139-2F99-44B6-B085-030C1BDCB45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29A03-4948-48C8-8E2B-F30625B156F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3964E-BB23-424E-A00C-086CECA418A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C172F-A532-456B-AF17-C4D03FDE0D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53269-7286-4C87-AC56-5B7EA567FF3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9A46A-4BBB-4EEB-A29F-4AD9EC75F80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3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4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5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4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5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26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12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133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134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135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36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37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4DF6B3A-4ED2-4D8E-A8D8-0E0CF228193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4140200" y="260350"/>
            <a:ext cx="5003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3075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785813" y="1214438"/>
            <a:ext cx="7358062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구조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행동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성과 분석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연구학자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Edward S. Mason </a:t>
            </a:r>
            <a:r>
              <a:rPr lang="en-US" altLang="ko-KR" sz="2200" b="1">
                <a:latin typeface="HY견고딕" pitchFamily="18" charset="-127"/>
                <a:ea typeface="HY견고딕" pitchFamily="18" charset="-127"/>
              </a:rPr>
              <a:t>→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Joe S. Bain</a:t>
            </a:r>
            <a:endParaRPr lang="ko-KR" altLang="en-US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시장구조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→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가격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행동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b="1">
                <a:latin typeface="HY견고딕" pitchFamily="18" charset="-127"/>
                <a:ea typeface="HY견고딕" pitchFamily="18" charset="-127"/>
              </a:rPr>
              <a:t>→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이윤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성과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집중률과 이윤율의 관계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상관관계의 또 다른 이유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선형관계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비선형관계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연속적 상관관계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불연속적 상관관계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39750" y="5084763"/>
            <a:ext cx="6264275" cy="504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2000250" y="2714625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15-1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>
            <a:hlinkClick r:id="rId3" action="ppaction://hlinksldjump"/>
          </p:cNvPr>
          <p:cNvSpPr/>
          <p:nvPr/>
        </p:nvSpPr>
        <p:spPr>
          <a:xfrm>
            <a:off x="2000250" y="3786188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15-2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12291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>
                <a:solidFill>
                  <a:srgbClr val="00060C"/>
                </a:solidFill>
                <a:latin typeface="한컴바탕" pitchFamily="18" charset="2"/>
              </a:rPr>
              <a:t>    독점으로 인해 이 산업으로의 자원 배분이 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Qc </a:t>
            </a:r>
            <a:r>
              <a:rPr lang="ko-KR" altLang="en-US" sz="1400" b="1">
                <a:solidFill>
                  <a:srgbClr val="00060C"/>
                </a:solidFill>
                <a:latin typeface="한컴바탕" pitchFamily="18" charset="2"/>
              </a:rPr>
              <a:t>로 가지 못하고 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Qm </a:t>
            </a:r>
            <a:r>
              <a:rPr lang="ko-KR" altLang="en-US" sz="1400" b="1">
                <a:solidFill>
                  <a:srgbClr val="00060C"/>
                </a:solidFill>
                <a:latin typeface="한컴바탕" pitchFamily="18" charset="2"/>
              </a:rPr>
              <a:t>으로 끝나면  </a:t>
            </a:r>
            <a:r>
              <a:rPr lang="el-GR" altLang="ko-KR" sz="1400" b="1">
                <a:solidFill>
                  <a:srgbClr val="00060C"/>
                </a:solidFill>
                <a:latin typeface="한컴바탕" pitchFamily="18" charset="2"/>
              </a:rPr>
              <a:t>Δ</a:t>
            </a:r>
            <a:r>
              <a:rPr lang="en-US" altLang="ko-KR" sz="1400" b="1">
                <a:solidFill>
                  <a:srgbClr val="00060C"/>
                </a:solidFill>
                <a:latin typeface="한컴바탕" pitchFamily="18" charset="2"/>
              </a:rPr>
              <a:t>ABC </a:t>
            </a:r>
            <a:r>
              <a:rPr lang="ko-KR" altLang="en-US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만큼의 </a:t>
            </a:r>
            <a:endParaRPr lang="en-US" altLang="ko-KR" sz="1400" b="1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사중적 후생손실이 발생한다</a:t>
            </a:r>
            <a:r>
              <a:rPr lang="en-US" altLang="ko-KR" sz="1400" b="1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r>
              <a:rPr lang="ko-KR" altLang="en-US" sz="1400" b="1">
                <a:solidFill>
                  <a:srgbClr val="00060C"/>
                </a:solidFill>
                <a:latin typeface="한컴바탕" pitchFamily="18" charset="2"/>
              </a:rPr>
              <a:t> </a:t>
            </a:r>
            <a:endParaRPr lang="ko-KR" altLang="en-US" sz="1400" b="1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611560" y="1000125"/>
            <a:ext cx="792088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9" name="그림 8" descr="15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340768"/>
            <a:ext cx="5472608" cy="381642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모서리가 둥근 직사각형 10"/>
          <p:cNvSpPr/>
          <p:nvPr/>
        </p:nvSpPr>
        <p:spPr>
          <a:xfrm>
            <a:off x="1619672" y="1268760"/>
            <a:ext cx="266429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15-1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사중적 후생손실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4099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571500" y="1000125"/>
            <a:ext cx="7848600" cy="555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시장성과변수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자본수익률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(r)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총수입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노동비용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원료비용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자본비용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          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투자자본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가격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비용마진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 L or V )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P – MC         1                   P - AVC   </a:t>
            </a:r>
            <a:endParaRPr lang="ko-KR" altLang="en-US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              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P              </a:t>
            </a:r>
            <a:r>
              <a:rPr lang="el-GR" altLang="ko-KR" sz="2000">
                <a:latin typeface="HY견고딕" pitchFamily="18" charset="-127"/>
                <a:ea typeface="HY견고딕" pitchFamily="18" charset="-127"/>
              </a:rPr>
              <a:t>ε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P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*AVC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가 일정하다고 가정하면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MC=AVC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토빈의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q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기업자산의 시장가치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      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기업자산의 대체비용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어느 변수를 택하든 시장성과변수는 모두가 측정이 쉽지 않다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</a:t>
            </a:r>
          </a:p>
        </p:txBody>
      </p:sp>
      <p:cxnSp>
        <p:nvCxnSpPr>
          <p:cNvPr id="6" name="직선 연결선 5"/>
          <p:cNvCxnSpPr/>
          <p:nvPr/>
        </p:nvCxnSpPr>
        <p:spPr>
          <a:xfrm>
            <a:off x="2916238" y="2492375"/>
            <a:ext cx="4608512" cy="0"/>
          </a:xfrm>
          <a:prstGeom prst="line">
            <a:avLst/>
          </a:prstGeom>
          <a:ln w="28575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직사각형 6"/>
          <p:cNvSpPr/>
          <p:nvPr/>
        </p:nvSpPr>
        <p:spPr>
          <a:xfrm>
            <a:off x="1908175" y="2205038"/>
            <a:ext cx="863600" cy="50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r  =</a:t>
            </a:r>
            <a:endParaRPr lang="ko-KR" altLang="en-US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835150" y="3573463"/>
            <a:ext cx="865188" cy="50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L =</a:t>
            </a:r>
            <a:endParaRPr lang="ko-KR" altLang="en-US" sz="240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219700" y="3573463"/>
            <a:ext cx="865188" cy="50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V =</a:t>
            </a:r>
            <a:endParaRPr lang="ko-KR" altLang="en-US" sz="2400" dirty="0"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2700338" y="3860800"/>
            <a:ext cx="1150937" cy="0"/>
          </a:xfrm>
          <a:prstGeom prst="line">
            <a:avLst/>
          </a:prstGeom>
          <a:ln w="28575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6084888" y="3860800"/>
            <a:ext cx="1223962" cy="0"/>
          </a:xfrm>
          <a:prstGeom prst="line">
            <a:avLst/>
          </a:prstGeom>
          <a:ln w="28575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3143250" y="4857750"/>
            <a:ext cx="863600" cy="503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q  =</a:t>
            </a:r>
            <a:endParaRPr lang="ko-KR" altLang="en-US" sz="2400" dirty="0"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4000500" y="5143500"/>
            <a:ext cx="3024188" cy="0"/>
          </a:xfrm>
          <a:prstGeom prst="line">
            <a:avLst/>
          </a:prstGeom>
          <a:ln w="28575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/>
          <p:cNvSpPr/>
          <p:nvPr/>
        </p:nvSpPr>
        <p:spPr>
          <a:xfrm>
            <a:off x="3851275" y="3573463"/>
            <a:ext cx="504825" cy="50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2400" dirty="0">
                <a:latin typeface="HY견고딕" pitchFamily="18" charset="-127"/>
                <a:ea typeface="HY견고딕" pitchFamily="18" charset="-127"/>
              </a:rPr>
              <a:t>=</a:t>
            </a:r>
            <a:endParaRPr lang="ko-KR" altLang="en-US" sz="2400" dirty="0"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21" name="직선 연결선 20"/>
          <p:cNvCxnSpPr/>
          <p:nvPr/>
        </p:nvCxnSpPr>
        <p:spPr>
          <a:xfrm>
            <a:off x="4284663" y="3860800"/>
            <a:ext cx="503237" cy="0"/>
          </a:xfrm>
          <a:prstGeom prst="line">
            <a:avLst/>
          </a:prstGeom>
          <a:ln w="28575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1643063" y="2000250"/>
            <a:ext cx="6357937" cy="85725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643063" y="3357563"/>
            <a:ext cx="6357937" cy="85725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2786063" y="4786313"/>
            <a:ext cx="5214937" cy="78581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714375" y="1357313"/>
            <a:ext cx="78486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시장구조변수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시장집중률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:  CR</a:t>
            </a:r>
            <a:r>
              <a:rPr lang="en-US" altLang="ko-KR" sz="1100">
                <a:latin typeface="HY견고딕" pitchFamily="18" charset="-127"/>
                <a:ea typeface="HY견고딕" pitchFamily="18" charset="-127"/>
              </a:rPr>
              <a:t>3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   HHI</a:t>
            </a:r>
          </a:p>
          <a:p>
            <a:pPr>
              <a:spcBef>
                <a:spcPct val="50000"/>
              </a:spcBef>
            </a:pP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진입장벽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대리변수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(proxies)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가 주로 사용된다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1. MES(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최소효율규모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의 크기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광고집약도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3.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자본집약도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642938" y="1000125"/>
            <a:ext cx="78486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실증분석의 어려움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- 1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집중률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이윤율 상관관계의 실증분석결과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1.  +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의 상관관계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2.  -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의 상관관계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3.  0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의 상관관계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무 관계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단순상관계수의 한계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타 변수의 영향력 무시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인과관계가 불확실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회귀방정식 모형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→        </a:t>
            </a:r>
            <a:r>
              <a:rPr lang="el-GR" altLang="ko-KR" sz="2000">
                <a:latin typeface="HY견고딕" pitchFamily="18" charset="-127"/>
                <a:ea typeface="HY견고딕" pitchFamily="18" charset="-127"/>
              </a:rPr>
              <a:t>π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= F (CR, S, X)  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  (CR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는 집중률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S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는 구조변수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X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는 비구조변수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분석모형에 사용할 적정변수의 측정이 어렵다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  <a:endParaRPr lang="ko-KR" altLang="en-US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071938" y="4714875"/>
            <a:ext cx="2857500" cy="42862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7171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714375" y="1071563"/>
            <a:ext cx="78486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실증분석의 어려움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- 2</a:t>
            </a:r>
            <a:endParaRPr lang="ko-KR" altLang="en-US" sz="24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이윤의 개념과 측정의 어려움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회계학적 개념의 이윤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경제학적 개념의 이윤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</a:t>
            </a: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분석의 단위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이론적 분석단위는 시장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분석자료는 기업으로부터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이론과 실제자료의 불일치 문제 발생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4.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집중률은 시장으로부터 계산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5.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수익률은 기업으로부터 계산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785813" y="1214438"/>
            <a:ext cx="78486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X-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효율성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;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</a:t>
            </a:r>
          </a:p>
          <a:p>
            <a:pPr>
              <a:spcBef>
                <a:spcPct val="50000"/>
              </a:spcBef>
            </a:pPr>
            <a:r>
              <a:rPr lang="ko-KR" altLang="en-US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독점기업은 경쟁압력이 없어 비용 낭비 발생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독점적 지위 유지비용 발생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경쟁에 비해 독점일수록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X-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비효율성 초래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배분적 효율성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;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P = MC 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배분적 효율성 달성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경쟁시장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P &gt; MC 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사중적 후생손실 발생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비경쟁시장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ct val="50000"/>
              </a:spcBef>
            </a:pPr>
            <a:endParaRPr lang="en-US" altLang="ko-KR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endParaRPr lang="en-US" altLang="ko-KR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2571750" y="5357813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15-1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9219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857250" y="1285875"/>
            <a:ext cx="7500938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동태적 효율성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;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독점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</a:t>
            </a: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기술진보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발명 → 혁신 → 모방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독점일수록 유리하다는 가설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경쟁일수록 유리하다는 가설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생산과정 기술진보 </a:t>
            </a:r>
            <a:r>
              <a:rPr lang="en-US" altLang="ko-KR" sz="1400"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생산물 기술진보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○ 독립적 기술변화 </a:t>
            </a:r>
            <a:r>
              <a:rPr lang="en-US" altLang="ko-KR" sz="1400"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유발적 기술변화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실증적 지식 </a:t>
            </a:r>
            <a:r>
              <a:rPr lang="en-US" altLang="ko-KR" sz="1400"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규범적 지식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적정 기술변화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;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독점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10243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571500" y="1143000"/>
            <a:ext cx="8001000" cy="48577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표 15-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2132856"/>
            <a:ext cx="5688632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211638" y="188913"/>
            <a:ext cx="49323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15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시장구조와 시장성과</a:t>
            </a:r>
          </a:p>
        </p:txBody>
      </p:sp>
      <p:sp>
        <p:nvSpPr>
          <p:cNvPr id="11267" name="Line 2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143000"/>
            <a:ext cx="8001000" cy="48577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215063"/>
            <a:ext cx="714375" cy="35718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9/10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표 15-2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2060848"/>
            <a:ext cx="576064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544</Words>
  <Application>Microsoft Office PowerPoint</Application>
  <PresentationFormat>화면 슬라이드 쇼(4:3)</PresentationFormat>
  <Paragraphs>101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위도와 경도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Company>정보전략팀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USE</cp:lastModifiedBy>
  <cp:revision>47</cp:revision>
  <dcterms:created xsi:type="dcterms:W3CDTF">2007-12-04T08:03:48Z</dcterms:created>
  <dcterms:modified xsi:type="dcterms:W3CDTF">2011-02-23T08:17:07Z</dcterms:modified>
</cp:coreProperties>
</file>