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58" r:id="rId3"/>
    <p:sldId id="259" r:id="rId4"/>
    <p:sldId id="260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515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6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9C1FF-8DC7-4DB4-8920-DE0353A164F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ACA17-70BD-4796-9DD7-717FA9B5F79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7C55A-EDEF-4911-8BF9-6F3A55E830B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BFC01-8A8C-4F95-AD28-DE081672D03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698B0-F4A3-429E-930B-79F06F4BA74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74B7C-5759-413A-B7FC-F8DC22218B9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B3A45-F362-4CFC-B57E-258DDBF514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9C336-E9D5-4BE9-936A-C64C11B8977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3E378-B57D-41DD-BE50-61D7CE453A2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A455C-D581-4177-83E8-D99B90F280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216F8-7513-4504-8F83-2FC18CFD3EB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410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1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1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2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2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2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2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4128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9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0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1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2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413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413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3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3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3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0A9B9AD6-EFA5-4F7F-818F-7909EA3DF68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13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2363" y="188913"/>
            <a:ext cx="3711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17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독점금지정책 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23850" y="981075"/>
            <a:ext cx="77771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endParaRPr lang="ko-KR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57188" y="1071563"/>
            <a:ext cx="8318500" cy="511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미국의 독점 금지법</a:t>
            </a: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3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大 성문법</a:t>
            </a: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1.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Sherman Act (1890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년 제정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2. Clayton Act (1914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년 제정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3. Federal Trade Commission Act (1914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년 제정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○ 1800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년 대에 말에 여러 가지 독점 문제 대두</a:t>
            </a: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○ 경제학자들은 반대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적자생존론에 집착했기 때문</a:t>
            </a:r>
          </a:p>
          <a:p>
            <a:pPr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□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미국의 독점금지정책 운용 기구</a:t>
            </a:r>
          </a:p>
          <a:p>
            <a:pPr>
              <a:spcBef>
                <a:spcPct val="50000"/>
              </a:spcBef>
            </a:pP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법무성의 독점금지국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조사와 집행기관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경쟁의 촉진과 유지</a:t>
            </a: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연방거래 위원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(5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인 위원회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):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연구수행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민사사건 조사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기소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재판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</a:t>
            </a: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경쟁의 촉진 유지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+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공정거래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+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소비자 보호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1/8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932363" y="188913"/>
            <a:ext cx="3711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17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독점금지정책 </a:t>
            </a:r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500063" y="1214438"/>
            <a:ext cx="792003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한국의 독점 금지법</a:t>
            </a: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독점규제 및 공정거래에 관한 법률 → 세칭 공정거래법</a:t>
            </a:r>
          </a:p>
          <a:p>
            <a:pPr>
              <a:spcBef>
                <a:spcPct val="50000"/>
              </a:spcBef>
            </a:pPr>
            <a:r>
              <a:rPr lang="ko-KR" altLang="en-US">
                <a:latin typeface="HY견고딕" pitchFamily="18" charset="-127"/>
                <a:ea typeface="HY견고딕" pitchFamily="18" charset="-127"/>
              </a:rPr>
              <a:t>        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1980</a:t>
            </a:r>
            <a:r>
              <a:rPr lang="ko-KR" altLang="en-US">
                <a:latin typeface="HY견고딕" pitchFamily="18" charset="-127"/>
                <a:ea typeface="HY견고딕" pitchFamily="18" charset="-127"/>
              </a:rPr>
              <a:t>년 제정 → 그 이후 수많은 개정</a:t>
            </a:r>
          </a:p>
          <a:p>
            <a:pPr>
              <a:spcBef>
                <a:spcPct val="50000"/>
              </a:spcBef>
            </a:pPr>
            <a:r>
              <a:rPr lang="ko-KR" altLang="en-US">
                <a:latin typeface="HY견고딕" pitchFamily="18" charset="-127"/>
                <a:ea typeface="HY견고딕" pitchFamily="18" charset="-127"/>
              </a:rPr>
              <a:t>        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1987</a:t>
            </a:r>
            <a:r>
              <a:rPr lang="ko-KR" altLang="en-US">
                <a:latin typeface="HY견고딕" pitchFamily="18" charset="-127"/>
                <a:ea typeface="HY견고딕" pitchFamily="18" charset="-127"/>
              </a:rPr>
              <a:t>년 재벌 규제 도입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altLang="ko-KR">
                <a:latin typeface="HY견고딕" pitchFamily="18" charset="-127"/>
                <a:ea typeface="HY견고딕" pitchFamily="18" charset="-127"/>
              </a:rPr>
              <a:t>        </a:t>
            </a:r>
            <a:r>
              <a:rPr lang="ko-KR" altLang="en-US">
                <a:latin typeface="HY견고딕" pitchFamily="18" charset="-127"/>
                <a:ea typeface="HY견고딕" pitchFamily="18" charset="-127"/>
              </a:rPr>
              <a:t>공정거래위원회 설치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공정거래 제도</a:t>
            </a:r>
          </a:p>
          <a:p>
            <a:pPr>
              <a:spcBef>
                <a:spcPct val="50000"/>
              </a:spcBef>
            </a:pPr>
            <a:r>
              <a:rPr lang="ko-KR" altLang="en-US">
                <a:latin typeface="HY견고딕" pitchFamily="18" charset="-127"/>
                <a:ea typeface="HY견고딕" pitchFamily="18" charset="-127"/>
              </a:rPr>
              <a:t>        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1.</a:t>
            </a:r>
            <a:r>
              <a:rPr lang="ko-KR" altLang="en-US">
                <a:latin typeface="HY견고딕" pitchFamily="18" charset="-127"/>
                <a:ea typeface="HY견고딕" pitchFamily="18" charset="-127"/>
              </a:rPr>
              <a:t> 시장 집중 규제 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>
                <a:latin typeface="HY견고딕" pitchFamily="18" charset="-127"/>
                <a:ea typeface="HY견고딕" pitchFamily="18" charset="-127"/>
              </a:rPr>
              <a:t>독점 금지</a:t>
            </a:r>
          </a:p>
          <a:p>
            <a:pPr>
              <a:spcBef>
                <a:spcPct val="50000"/>
              </a:spcBef>
            </a:pPr>
            <a:r>
              <a:rPr lang="ko-KR" altLang="en-US">
                <a:latin typeface="HY견고딕" pitchFamily="18" charset="-127"/>
                <a:ea typeface="HY견고딕" pitchFamily="18" charset="-127"/>
              </a:rPr>
              <a:t>        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>
                <a:latin typeface="HY견고딕" pitchFamily="18" charset="-127"/>
                <a:ea typeface="HY견고딕" pitchFamily="18" charset="-127"/>
              </a:rPr>
              <a:t>경제력 집중 규제 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>
                <a:latin typeface="HY견고딕" pitchFamily="18" charset="-127"/>
                <a:ea typeface="HY견고딕" pitchFamily="18" charset="-127"/>
              </a:rPr>
              <a:t>재벌 규제</a:t>
            </a: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공정 거래 위원회</a:t>
            </a:r>
          </a:p>
          <a:p>
            <a:pPr>
              <a:spcBef>
                <a:spcPct val="50000"/>
              </a:spcBef>
            </a:pPr>
            <a:r>
              <a:rPr lang="ko-KR" altLang="en-US">
                <a:latin typeface="HY견고딕" pitchFamily="18" charset="-127"/>
                <a:ea typeface="HY견고딕" pitchFamily="18" charset="-127"/>
              </a:rPr>
              <a:t>        위원장 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>
                <a:latin typeface="HY견고딕" pitchFamily="18" charset="-127"/>
                <a:ea typeface="HY견고딕" pitchFamily="18" charset="-127"/>
              </a:rPr>
              <a:t>부위원장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>
                <a:latin typeface="HY견고딕" pitchFamily="18" charset="-127"/>
                <a:ea typeface="HY견고딕" pitchFamily="18" charset="-127"/>
              </a:rPr>
              <a:t>상임위원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(3</a:t>
            </a:r>
            <a:r>
              <a:rPr lang="ko-KR" altLang="en-US">
                <a:latin typeface="HY견고딕" pitchFamily="18" charset="-127"/>
                <a:ea typeface="HY견고딕" pitchFamily="18" charset="-127"/>
              </a:rPr>
              <a:t>명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), </a:t>
            </a:r>
            <a:r>
              <a:rPr lang="ko-KR" altLang="en-US">
                <a:latin typeface="HY견고딕" pitchFamily="18" charset="-127"/>
                <a:ea typeface="HY견고딕" pitchFamily="18" charset="-127"/>
              </a:rPr>
              <a:t>비상임위원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(4</a:t>
            </a:r>
            <a:r>
              <a:rPr lang="ko-KR" altLang="en-US">
                <a:latin typeface="HY견고딕" pitchFamily="18" charset="-127"/>
                <a:ea typeface="HY견고딕" pitchFamily="18" charset="-127"/>
              </a:rPr>
              <a:t>명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), </a:t>
            </a:r>
            <a:r>
              <a:rPr lang="ko-KR" altLang="en-US">
                <a:latin typeface="HY견고딕" pitchFamily="18" charset="-127"/>
                <a:ea typeface="HY견고딕" pitchFamily="18" charset="-127"/>
              </a:rPr>
              <a:t>총 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9</a:t>
            </a:r>
            <a:r>
              <a:rPr lang="ko-KR" altLang="en-US">
                <a:latin typeface="HY견고딕" pitchFamily="18" charset="-127"/>
                <a:ea typeface="HY견고딕" pitchFamily="18" charset="-127"/>
              </a:rPr>
              <a:t>명의 위원</a:t>
            </a: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직권 인지와 신고사건 처리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2/8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932363" y="188913"/>
            <a:ext cx="3711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17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독점금지정책 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23850" y="981075"/>
            <a:ext cx="77771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endParaRPr lang="ko-KR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857250" y="1285875"/>
            <a:ext cx="6962775" cy="458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기업 결합 통제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경쟁을 제한할 우려가 있는 기업 결합 금지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○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시장 집중률을 현격히 증대시키는 기업 결합 금지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부당공동 행위 금지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경쟁을 제한하는 담합의 금지</a:t>
            </a:r>
            <a:endParaRPr lang="en-US" altLang="ko-KR" sz="8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사업자 단체의 통제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사업자 단체의 경쟁 제한 행위 금지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3/8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0" y="928688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932363" y="188913"/>
            <a:ext cx="3711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17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독점금지정책 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23850" y="981075"/>
            <a:ext cx="77771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endParaRPr lang="ko-KR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42938" y="1357313"/>
            <a:ext cx="8001000" cy="449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시장 지배적 지위 남용 금지</a:t>
            </a:r>
          </a:p>
          <a:p>
            <a:pPr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시장 지배적 사업자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독점사업자와 점유율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50%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이상 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                          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또는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CR</a:t>
            </a:r>
            <a:r>
              <a:rPr lang="en-US" altLang="ko-KR" sz="2200" baseline="-25000">
                <a:latin typeface="HY견고딕" pitchFamily="18" charset="-127"/>
                <a:ea typeface="HY견고딕" pitchFamily="18" charset="-127"/>
              </a:rPr>
              <a:t>3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75%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이상 사업자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독점력 행사 금지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불공정 거래 행위 금지</a:t>
            </a:r>
          </a:p>
          <a:p>
            <a:pPr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자유 공정 경쟁 위배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우월적 지위 행사 금지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여러 가지 유형의 불공정거래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4/8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4932363" y="188913"/>
            <a:ext cx="3711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17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독점금지정책 </a:t>
            </a:r>
          </a:p>
        </p:txBody>
      </p:sp>
      <p:sp>
        <p:nvSpPr>
          <p:cNvPr id="7171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714375" y="1285875"/>
            <a:ext cx="7500938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재판매가격 유지 금지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원칙적으로 금지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특수한 경우 허용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출판물 등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부당한 국제계약 제한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경쟁을 제한 하는 국제협정이나 계약 금지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5/8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932363" y="188913"/>
            <a:ext cx="3711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17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독점금지정책 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23850" y="981075"/>
            <a:ext cx="77771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endParaRPr lang="ko-KR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928688" y="1285875"/>
            <a:ext cx="6929437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재벌과 기업 집단</a:t>
            </a:r>
          </a:p>
          <a:p>
            <a:pPr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2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차 대전 이전의 일본 재벌이 기원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재벌의 특성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1.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기업의 집단화 </a:t>
            </a:r>
          </a:p>
          <a:p>
            <a:pPr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지배의 가족화</a:t>
            </a:r>
          </a:p>
          <a:p>
            <a:pPr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규모의 비대화</a:t>
            </a:r>
          </a:p>
          <a:p>
            <a:pPr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일본의 케이레츠 </a:t>
            </a:r>
            <a:r>
              <a:rPr lang="en-US" altLang="ko-KR"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재벌</a:t>
            </a:r>
          </a:p>
          <a:p>
            <a:pPr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여러 가지 경제 문제 초래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경제력 집중의 폐해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기업 집단 지정 제도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재벌정책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6/8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932363" y="188913"/>
            <a:ext cx="3711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17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독점금지정책 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23850" y="981075"/>
            <a:ext cx="77771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endParaRPr lang="ko-KR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928688" y="1214438"/>
            <a:ext cx="46736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재벌의 금지 행위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직접 상호 출자 금지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채무 보증 금지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금융회사의 의결권 제한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내부 거래의 공시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지주회사의 규제 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7/8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932363" y="188913"/>
            <a:ext cx="3711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17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독점금지정책 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23850" y="981075"/>
            <a:ext cx="77771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endParaRPr lang="ko-KR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857250" y="1500188"/>
            <a:ext cx="5888038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 금지법과 재벌 정책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독점 금지법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시장 지배력 문제 해결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재벌 정책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경제지배력 문제 해결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두 정책의 조화 필요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8/8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위도와 경도">
  <a:themeElements>
    <a:clrScheme name="위도와 경도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위도와 경도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위도와 경도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480</Words>
  <Application>Microsoft Office PowerPoint</Application>
  <PresentationFormat>화면 슬라이드 쇼(4:3)</PresentationFormat>
  <Paragraphs>79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위도와 경도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</vt:vector>
  </TitlesOfParts>
  <Company>정보전략팀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Administrator</dc:creator>
  <cp:lastModifiedBy>USE</cp:lastModifiedBy>
  <cp:revision>8</cp:revision>
  <dcterms:created xsi:type="dcterms:W3CDTF">2007-12-04T08:03:48Z</dcterms:created>
  <dcterms:modified xsi:type="dcterms:W3CDTF">2011-02-23T07:59:41Z</dcterms:modified>
</cp:coreProperties>
</file>