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5" r:id="rId5"/>
    <p:sldId id="266" r:id="rId6"/>
    <p:sldId id="259" r:id="rId7"/>
    <p:sldId id="267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72" d="100"/>
          <a:sy n="72" d="100"/>
        </p:scale>
        <p:origin x="-11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/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D4D59-32F9-41EF-A3C2-E38408DD70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72FF-5FE5-48CE-9405-FD3239FF08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EAE1F-1E1A-4002-918A-D9FCB8508B0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175DC-7BA4-4E87-BEFC-10D38992D0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9F821-94E8-425A-BAB4-53201140FC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62E64-E18C-4112-A98E-C5263B8355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94318-8089-43D9-99E0-617A2B5172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A026F-39F3-4649-8346-14230F3D74D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8AB34-A309-47AF-911B-F14647A1CB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C5F39-4515-4CAB-B72C-1D97725328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488CF-C6E4-46ED-A8B3-E9A14FC0ABB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8AD64CB-4984-42AA-B797-F7613B1375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285750" y="928688"/>
            <a:ext cx="8515350" cy="540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 b="1" dirty="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dirty="0" err="1">
                <a:latin typeface="HY견고딕" pitchFamily="18" charset="-127"/>
                <a:ea typeface="HY견고딕" pitchFamily="18" charset="-127"/>
              </a:rPr>
              <a:t>독점력</a:t>
            </a: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판매가격을 증가 시킬 수 있는 힘</a:t>
            </a:r>
          </a:p>
          <a:p>
            <a:pPr>
              <a:lnSpc>
                <a:spcPct val="150000"/>
              </a:lnSpc>
            </a:pP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러너지수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(L) : 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독점력의 크기를 측정하는 지수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                           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P - MC          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초과 이윤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                               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P                 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총수입     </a:t>
            </a:r>
            <a:endParaRPr lang="en-US" altLang="ko-KR" sz="20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                      (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경쟁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) 0 ＜ L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＜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1 (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독점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         </a:t>
            </a:r>
          </a:p>
          <a:p>
            <a:pPr>
              <a:lnSpc>
                <a:spcPct val="150000"/>
              </a:lnSpc>
            </a:pPr>
            <a:r>
              <a:rPr lang="ko-KR" altLang="en-US" sz="2200" dirty="0">
                <a:latin typeface="HY견고딕" pitchFamily="18" charset="-127"/>
                <a:ea typeface="HY견고딕" pitchFamily="18" charset="-127"/>
              </a:rPr>
              <a:t>    </a:t>
            </a:r>
            <a:endParaRPr lang="en-US" altLang="ko-KR" sz="2200" dirty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Market power  </a:t>
            </a:r>
            <a:r>
              <a:rPr lang="en-US" altLang="ko-KR" sz="1600" dirty="0" err="1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 dirty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Economic power</a:t>
            </a:r>
          </a:p>
          <a:p>
            <a:pPr>
              <a:lnSpc>
                <a:spcPct val="150000"/>
              </a:lnSpc>
            </a:pP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시장 지배력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독과점기업의 힘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시장 집중이 클수록 증가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 경제 지배력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대기업이나 대재벌의 힘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                             → 경제력 집중이 클수록</a:t>
            </a: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>
                <a:latin typeface="HY견고딕" pitchFamily="18" charset="-127"/>
                <a:ea typeface="HY견고딕" pitchFamily="18" charset="-127"/>
              </a:rPr>
              <a:t>증가 </a:t>
            </a: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0" y="765175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6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1857375" y="2286000"/>
            <a:ext cx="665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L =</a:t>
            </a:r>
          </a:p>
        </p:txBody>
      </p:sp>
      <p:sp>
        <p:nvSpPr>
          <p:cNvPr id="3078" name="Text Box 12"/>
          <p:cNvSpPr txBox="1">
            <a:spLocks noChangeArrowheads="1"/>
          </p:cNvSpPr>
          <p:nvPr/>
        </p:nvSpPr>
        <p:spPr bwMode="auto">
          <a:xfrm>
            <a:off x="3924300" y="2276475"/>
            <a:ext cx="35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=</a:t>
            </a:r>
          </a:p>
        </p:txBody>
      </p:sp>
      <p:sp>
        <p:nvSpPr>
          <p:cNvPr id="3079" name="Line 13"/>
          <p:cNvSpPr>
            <a:spLocks noChangeShapeType="1"/>
          </p:cNvSpPr>
          <p:nvPr/>
        </p:nvSpPr>
        <p:spPr bwMode="auto">
          <a:xfrm>
            <a:off x="2555875" y="2492375"/>
            <a:ext cx="122396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80" name="Line 14"/>
          <p:cNvSpPr>
            <a:spLocks noChangeShapeType="1"/>
          </p:cNvSpPr>
          <p:nvPr/>
        </p:nvSpPr>
        <p:spPr bwMode="auto">
          <a:xfrm>
            <a:off x="4427538" y="2492375"/>
            <a:ext cx="13684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2857500" y="3714750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2291" name="Text 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642938" y="1143000"/>
            <a:ext cx="7929562" cy="4984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3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916832"/>
            <a:ext cx="6480720" cy="3528392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315" name="Text 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71563"/>
            <a:ext cx="7929563" cy="50561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표 3-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412776"/>
            <a:ext cx="6624736" cy="446449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Text 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71563"/>
            <a:ext cx="7929563" cy="50561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3-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700808"/>
            <a:ext cx="6264696" cy="381642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363" name="Text 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642938" y="1143000"/>
            <a:ext cx="7929562" cy="4984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3-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988840"/>
            <a:ext cx="6336704" cy="338437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971550" y="2781300"/>
            <a:ext cx="561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/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571500" y="1214438"/>
            <a:ext cx="8064500" cy="3970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/>
              <a:t>⁝.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시장구조측정지수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1. CR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₃=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₁+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₂+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₃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(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i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는</a:t>
            </a:r>
            <a:r>
              <a:rPr lang="ko-KR" altLang="en-US" sz="2400">
                <a:latin typeface="한양해서" pitchFamily="18" charset="-127"/>
                <a:ea typeface="한양해서" pitchFamily="18" charset="-127"/>
              </a:rPr>
              <a:t> 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i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번째 기업의 시장점유율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○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CR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 클수록 독점적 시장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(0 </a:t>
            </a:r>
            <a:r>
              <a:rPr lang="ko-KR" altLang="en-US" sz="2200">
                <a:latin typeface="휴먼매직체" pitchFamily="18" charset="-127"/>
                <a:ea typeface="휴먼매직체" pitchFamily="18" charset="-127"/>
              </a:rPr>
              <a:t>＜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CR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휴먼매직체" pitchFamily="18" charset="-127"/>
                <a:ea typeface="휴먼매직체" pitchFamily="18" charset="-127"/>
              </a:rPr>
              <a:t>≤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1)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 HHI = ∑S</a:t>
            </a:r>
            <a:r>
              <a:rPr lang="en-US" altLang="ko-KR" sz="1400" b="1">
                <a:latin typeface="HY견고딕" pitchFamily="18" charset="-127"/>
                <a:ea typeface="HY견고딕" pitchFamily="18" charset="-127"/>
              </a:rPr>
              <a:t>i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○ HHI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가 클수록 독점적 시장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(0 ≤ H ≤ 1)</a:t>
            </a:r>
          </a:p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⁝.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측정 지수의 비교</a:t>
            </a: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0" y="765175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01" name="Text Box 9"/>
          <p:cNvSpPr txBox="1">
            <a:spLocks noChangeArrowheads="1"/>
          </p:cNvSpPr>
          <p:nvPr/>
        </p:nvSpPr>
        <p:spPr bwMode="auto">
          <a:xfrm rot="10800000" flipV="1">
            <a:off x="2857500" y="3857625"/>
            <a:ext cx="288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>
                <a:latin typeface="HY견고딕" pitchFamily="18" charset="-127"/>
                <a:ea typeface="HY견고딕" pitchFamily="18" charset="-127"/>
              </a:rPr>
              <a:t>2</a:t>
            </a:r>
          </a:p>
        </p:txBody>
      </p:sp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3500438" y="5286375"/>
            <a:ext cx="2155825" cy="592138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357188" y="1143000"/>
            <a:ext cx="8578850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/>
              <a:t> ⁝.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시장집중률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시장점유율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정해진 시장범위 내에서 개별기업이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            매출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고용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자산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이윤 등에서 차지하는 비중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시장집중률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○ CR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3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상위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개사가 시장에서 차지하는 비중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CR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≥ 80%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○ CR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3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≥ 60%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과점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○ CR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＜ 60%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0825" y="836613"/>
            <a:ext cx="83534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/>
              <a:t>⁝.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 집중률의 측정방법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시장범위의 확정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신발산업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구두산업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운동화 산업 등의 범위를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구체적으로 확장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수입과 수출을 적절히 가감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○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j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산업에서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i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기업이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차지하는 시장점유율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      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i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기업의 생산량 </a:t>
            </a:r>
            <a:r>
              <a:rPr lang="en-US" altLang="ko-KR" sz="2000">
                <a:ea typeface="HY견고딕" pitchFamily="18" charset="-127"/>
              </a:rPr>
              <a:t>–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i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기업의 수출량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 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j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산업의 국내 총 생산량 </a:t>
            </a:r>
            <a:r>
              <a:rPr lang="en-US" altLang="ko-KR" sz="2000">
                <a:ea typeface="HY견고딕" pitchFamily="18" charset="-127"/>
              </a:rPr>
              <a:t>–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수출량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수입량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○ 한국의 담배시장에서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KT&amp;G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의 </a:t>
            </a:r>
            <a:r>
              <a:rPr lang="en-US" altLang="ko-KR" sz="2000" b="1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1400" b="1">
                <a:latin typeface="HY견고딕" pitchFamily="18" charset="-127"/>
                <a:ea typeface="HY견고딕" pitchFamily="18" charset="-127"/>
              </a:rPr>
              <a:t>i </a:t>
            </a:r>
            <a:r>
              <a:rPr lang="ko-KR" altLang="en-US" sz="2000" b="1">
                <a:latin typeface="HY견고딕" pitchFamily="18" charset="-127"/>
                <a:ea typeface="HY견고딕" pitchFamily="18" charset="-127"/>
              </a:rPr>
              <a:t>는 </a:t>
            </a:r>
            <a:r>
              <a:rPr lang="en-US" altLang="ko-KR" sz="2000" b="1">
                <a:latin typeface="HY견고딕" pitchFamily="18" charset="-127"/>
                <a:ea typeface="HY견고딕" pitchFamily="18" charset="-127"/>
              </a:rPr>
              <a:t>?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CR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상위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사의 시장집중률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 = S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1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+ S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2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+ S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3</a:t>
            </a:r>
          </a:p>
          <a:p>
            <a:pPr marL="342900" indent="-342900"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기업간의 관계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○ 자동차시장의 시장집중률 측정에서 현대자동차와 기아자동차를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동일기업으로 볼 것인가 별도 기업으로 볼 것인가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?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6148" name="AutoShape 6" descr="PIC69"/>
          <p:cNvSpPr>
            <a:spLocks noChangeAspect="1" noChangeArrowheads="1"/>
          </p:cNvSpPr>
          <p:nvPr/>
        </p:nvSpPr>
        <p:spPr bwMode="auto">
          <a:xfrm>
            <a:off x="155575" y="46038"/>
            <a:ext cx="6124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9" name="AutoShape 8" descr="PIC6D"/>
          <p:cNvSpPr>
            <a:spLocks noChangeAspect="1" noChangeArrowheads="1"/>
          </p:cNvSpPr>
          <p:nvPr/>
        </p:nvSpPr>
        <p:spPr bwMode="auto">
          <a:xfrm>
            <a:off x="155575" y="46038"/>
            <a:ext cx="6124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50" name="AutoShape 10" descr="PIC71"/>
          <p:cNvSpPr>
            <a:spLocks noChangeAspect="1" noChangeArrowheads="1"/>
          </p:cNvSpPr>
          <p:nvPr/>
        </p:nvSpPr>
        <p:spPr bwMode="auto">
          <a:xfrm>
            <a:off x="155575" y="46038"/>
            <a:ext cx="61245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51" name="AutoShape 16" descr="PIC7D"/>
          <p:cNvSpPr>
            <a:spLocks noChangeAspect="1" noChangeArrowheads="1"/>
          </p:cNvSpPr>
          <p:nvPr/>
        </p:nvSpPr>
        <p:spPr bwMode="auto">
          <a:xfrm>
            <a:off x="155575" y="46038"/>
            <a:ext cx="268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52" name="AutoShape 18" descr="PIC81"/>
          <p:cNvSpPr>
            <a:spLocks noChangeAspect="1" noChangeArrowheads="1"/>
          </p:cNvSpPr>
          <p:nvPr/>
        </p:nvSpPr>
        <p:spPr bwMode="auto">
          <a:xfrm>
            <a:off x="155575" y="46038"/>
            <a:ext cx="268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53" name="Line 23"/>
          <p:cNvSpPr>
            <a:spLocks noChangeShapeType="1"/>
          </p:cNvSpPr>
          <p:nvPr/>
        </p:nvSpPr>
        <p:spPr bwMode="auto">
          <a:xfrm>
            <a:off x="1908175" y="3644900"/>
            <a:ext cx="547211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54" name="Text Box 24"/>
          <p:cNvSpPr txBox="1">
            <a:spLocks noChangeArrowheads="1"/>
          </p:cNvSpPr>
          <p:nvPr/>
        </p:nvSpPr>
        <p:spPr bwMode="auto">
          <a:xfrm>
            <a:off x="1071563" y="3429000"/>
            <a:ext cx="785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>
                <a:latin typeface="HY견고딕" pitchFamily="18" charset="-127"/>
                <a:ea typeface="HY견고딕" pitchFamily="18" charset="-127"/>
              </a:rPr>
              <a:t>S</a:t>
            </a:r>
            <a:r>
              <a:rPr lang="en-US" altLang="ko-KR" sz="1400" b="1">
                <a:latin typeface="HY견고딕" pitchFamily="18" charset="-127"/>
                <a:ea typeface="HY견고딕" pitchFamily="18" charset="-127"/>
              </a:rPr>
              <a:t>i</a:t>
            </a:r>
            <a:r>
              <a:rPr lang="en-US" altLang="ko-KR" sz="24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 b="1">
                <a:latin typeface="HY견고딕" pitchFamily="18" charset="-127"/>
                <a:ea typeface="HY견고딕" pitchFamily="18" charset="-127"/>
              </a:rPr>
              <a:t>=</a:t>
            </a:r>
            <a:r>
              <a:rPr lang="en-US" altLang="ko-KR" sz="2400" b="1">
                <a:latin typeface="HY견고딕" pitchFamily="18" charset="-127"/>
                <a:ea typeface="HY견고딕" pitchFamily="18" charset="-127"/>
              </a:rPr>
              <a:t>   </a:t>
            </a:r>
            <a:endParaRPr lang="en-US" altLang="en-US" sz="2400" b="1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55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928688" y="3214688"/>
            <a:ext cx="6643687" cy="857250"/>
          </a:xfrm>
          <a:prstGeom prst="rect">
            <a:avLst/>
          </a:prstGeom>
          <a:noFill/>
          <a:ln w="28575">
            <a:solidFill>
              <a:srgbClr val="FFFF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71500" y="1071563"/>
            <a:ext cx="8220075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/>
              <a:t>□.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우리나라의 시장 집중률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 우리나라는 독과점 산업이 많음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시장구조의 국제비교 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시장지배기업의 규모변동성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상위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社의 구성기업 변화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(Turnover : T)</a:t>
            </a:r>
          </a:p>
          <a:p>
            <a:pPr>
              <a:lnSpc>
                <a:spcPct val="15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상위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社의 순위 변화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(Mobility : M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3. CR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 변하지 않아도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T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와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M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 증가하면 기업간의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동태적 경쟁이 많음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                                            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000375" y="2786063"/>
            <a:ext cx="2155825" cy="5762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3-2 &gt;</a:t>
            </a:r>
            <a:endParaRPr lang="ko-KR" altLang="en-US" sz="20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28625" y="1071563"/>
            <a:ext cx="8423275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80000"/>
              </a:lnSpc>
            </a:pPr>
            <a:r>
              <a:rPr lang="en-US" altLang="ko-KR" sz="2200"/>
              <a:t>□.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총괄 집중률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8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전체 경제 내에서 또는 비 금융 내에서 또는 제조업 내에서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8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100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 또는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200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 기업이 차지하는 비중 </a:t>
            </a:r>
          </a:p>
          <a:p>
            <a:pPr>
              <a:lnSpc>
                <a:spcPct val="18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우리나라에서는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 재벌이 차지하는 비중</a:t>
            </a:r>
          </a:p>
          <a:p>
            <a:pPr>
              <a:lnSpc>
                <a:spcPct val="18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총괄집중률 증가 → 경제력 집중의 심화 → 독점경제로</a:t>
            </a:r>
          </a:p>
          <a:p>
            <a:pPr>
              <a:lnSpc>
                <a:spcPct val="180000"/>
              </a:lnSpc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K.Marx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 우려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자본주의는 총괄집중률이 증가하여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8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궁극에는 독점자본주의로</a:t>
            </a:r>
          </a:p>
          <a:p>
            <a:pPr>
              <a:lnSpc>
                <a:spcPct val="180000"/>
              </a:lnSpc>
            </a:pP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28625" y="1143000"/>
            <a:ext cx="8569325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우리나라의 총괄집중률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총괄집중률  大</a:t>
            </a:r>
            <a:endParaRPr lang="en-US" altLang="ko-KR" sz="2200" b="1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재벌에 의한 경제력 집중 심화</a:t>
            </a:r>
            <a:endParaRPr lang="en-US" altLang="ko-KR" sz="2200" b="1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endParaRPr lang="en-US" altLang="ko-KR" sz="2200" b="1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기업간의 결속관계에 의해 실질적 경제력 집중 정도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재평가                          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 기업간 금융 및 경영 결속 유무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 가문을 중심으로 결속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재벌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금융기관을 중심으로 결속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일본의 케이레츠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중역진 겸임으로 연결 및 결속</a:t>
            </a:r>
          </a:p>
          <a:p>
            <a:pPr>
              <a:lnSpc>
                <a:spcPct val="150000"/>
              </a:lnSpc>
            </a:pP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220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Text Box 9"/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500063" y="1143000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경제지배기업의 규모변동성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100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대 기업군의 구성기업 변화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(Turnover : T)</a:t>
            </a:r>
            <a:endParaRPr lang="ko-KR" altLang="en-US" sz="2200" b="1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100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대 기업군의 순위 변화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(Mobility : M)</a:t>
            </a:r>
          </a:p>
          <a:p>
            <a:pPr>
              <a:lnSpc>
                <a:spcPct val="150000"/>
              </a:lnSpc>
            </a:pP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  ○ 30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대 재벌 군의 구성재벌 변화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(T)</a:t>
            </a:r>
          </a:p>
          <a:p>
            <a:pPr>
              <a:lnSpc>
                <a:spcPct val="150000"/>
              </a:lnSpc>
            </a:pP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  ○ 30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대 재벌 군 내 재벌의 순위변화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(M)</a:t>
            </a:r>
          </a:p>
          <a:p>
            <a:pPr>
              <a:lnSpc>
                <a:spcPct val="150000"/>
              </a:lnSpc>
            </a:pP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   ○ T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와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M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이 증가하면 대기업간 또는 재벌간 경쟁이 심화</a:t>
            </a:r>
          </a:p>
          <a:p>
            <a:pPr>
              <a:lnSpc>
                <a:spcPct val="150000"/>
              </a:lnSpc>
            </a:pP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     </a:t>
            </a:r>
            <a:endParaRPr lang="en-US" altLang="ko-KR" sz="2200" b="1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b="1">
                <a:latin typeface="HY견고딕" pitchFamily="18" charset="-127"/>
                <a:ea typeface="HY견고딕" pitchFamily="18" charset="-127"/>
              </a:rPr>
              <a:t>    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1571625" y="4643438"/>
            <a:ext cx="2155825" cy="5762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3-3 &gt;</a:t>
            </a:r>
            <a:endParaRPr lang="ko-KR" altLang="en-US" sz="20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5072063" y="4643438"/>
            <a:ext cx="2155825" cy="5762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20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3-4 &gt;</a:t>
            </a:r>
            <a:endParaRPr lang="ko-KR" altLang="en-US" sz="20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Text Box 9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84663" y="115888"/>
            <a:ext cx="4535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 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3 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시장 집중과 독점력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5643563"/>
            <a:ext cx="8001000" cy="85725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경쟁이면 가격이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P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c</a:t>
            </a:r>
            <a:r>
              <a:rPr lang="en-US" altLang="ko-KR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이고 생산량이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Q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c</a:t>
            </a: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이지만 독점 때문에 가격이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P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m</a:t>
            </a: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으로 상승하고</a:t>
            </a:r>
            <a:endParaRPr lang="en-US" altLang="ko-KR" sz="1400" b="1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defRPr/>
            </a:pP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 생산량이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Q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m</a:t>
            </a: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으로 감소하였음</a:t>
            </a:r>
            <a:r>
              <a:rPr lang="en-US" altLang="ko-KR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  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L=(OP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m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 –OP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c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) / OP</a:t>
            </a:r>
            <a:r>
              <a:rPr lang="en-US" altLang="ko-KR" sz="1200" b="1">
                <a:solidFill>
                  <a:srgbClr val="00060C"/>
                </a:solidFill>
                <a:latin typeface="한컴바탕" pitchFamily="18" charset="2"/>
              </a:rPr>
              <a:t>m</a:t>
            </a:r>
            <a:endParaRPr lang="ko-KR" altLang="en-US" sz="1200" b="1">
              <a:solidFill>
                <a:srgbClr val="00060C"/>
              </a:solidFill>
              <a:latin typeface="한컴바탕" pitchFamily="18" charset="2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9/13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>
            <a:hlinkClick r:id="rId2" action="ppaction://hlinksldjump"/>
          </p:cNvPr>
          <p:cNvSpPr/>
          <p:nvPr/>
        </p:nvSpPr>
        <p:spPr>
          <a:xfrm>
            <a:off x="539552" y="980728"/>
            <a:ext cx="8032948" cy="4536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pic>
        <p:nvPicPr>
          <p:cNvPr id="11" name="그림 10" descr="3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340768"/>
            <a:ext cx="5688632" cy="3888432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1547664" y="1124744"/>
            <a:ext cx="201622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3-1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독점력의 측정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</TotalTime>
  <Words>672</Words>
  <Application>Microsoft Office PowerPoint</Application>
  <PresentationFormat>화면 슬라이드 쇼(4:3)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45</cp:revision>
  <dcterms:created xsi:type="dcterms:W3CDTF">2006-08-31T06:53:22Z</dcterms:created>
  <dcterms:modified xsi:type="dcterms:W3CDTF">2011-02-23T08:06:57Z</dcterms:modified>
</cp:coreProperties>
</file>