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75" r:id="rId5"/>
    <p:sldId id="274" r:id="rId6"/>
    <p:sldId id="260" r:id="rId7"/>
    <p:sldId id="259" r:id="rId8"/>
    <p:sldId id="263" r:id="rId9"/>
    <p:sldId id="269" r:id="rId10"/>
    <p:sldId id="266" r:id="rId11"/>
    <p:sldId id="272" r:id="rId12"/>
    <p:sldId id="284" r:id="rId13"/>
    <p:sldId id="276" r:id="rId14"/>
    <p:sldId id="277" r:id="rId15"/>
    <p:sldId id="280" r:id="rId16"/>
    <p:sldId id="279" r:id="rId17"/>
    <p:sldId id="278" r:id="rId18"/>
    <p:sldId id="281" r:id="rId19"/>
    <p:sldId id="282" r:id="rId20"/>
    <p:sldId id="283" r:id="rId21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10" autoAdjust="0"/>
    <p:restoredTop sz="94521" autoAdjust="0"/>
  </p:normalViewPr>
  <p:slideViewPr>
    <p:cSldViewPr>
      <p:cViewPr varScale="1">
        <p:scale>
          <a:sx n="73" d="100"/>
          <a:sy n="73" d="100"/>
        </p:scale>
        <p:origin x="-9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2DD893A-8C7E-4BA4-B91D-4ADABBAC7DA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F0561E8-F8EC-4669-8045-4EBADDBE5294}" type="datetimeFigureOut">
              <a:rPr lang="ko-KR" altLang="en-US"/>
              <a:pPr>
                <a:defRPr/>
              </a:pPr>
              <a:t>2011-02-23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4E7F482-DDA7-44AD-A661-4DF401F3493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DD4D22-75AE-4DE2-9729-5ADB31555822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5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6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7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8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9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0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1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2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4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5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6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8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7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8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0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2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3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4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5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7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1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8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16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7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8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9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20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</p:grpSp>
        </p:grpSp>
      </p:grpSp>
      <p:sp>
        <p:nvSpPr>
          <p:cNvPr id="67" name="Rectangle 76"/>
          <p:cNvSpPr>
            <a:spLocks noChangeArrowheads="1"/>
          </p:cNvSpPr>
          <p:nvPr userDrawn="1"/>
        </p:nvSpPr>
        <p:spPr bwMode="auto">
          <a:xfrm>
            <a:off x="0" y="765175"/>
            <a:ext cx="9144000" cy="36513"/>
          </a:xfrm>
          <a:prstGeom prst="rect">
            <a:avLst/>
          </a:prstGeom>
          <a:solidFill>
            <a:srgbClr val="FFCC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/>
              <a:t>`</a:t>
            </a:r>
          </a:p>
        </p:txBody>
      </p: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88913"/>
            <a:ext cx="7772400" cy="512762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EDABA-B645-419B-9D95-3B440954330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0A095-57F2-4776-A3AB-789B4A99AA8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B2D7F-260C-4478-B938-3B289D7BB8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B0A5E-B9C2-4F5F-A475-0D00665CB3D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908FC-77B5-4EF5-B077-CFF1C0ABEFD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6528B-167D-4043-BF2F-366FD62D63E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82703-C79F-4800-9F06-EEB35A62D2B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088C4-F978-47BD-BF78-1D4D1AE8D9F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AF7F0-9BE2-4DC6-971C-94910CBBD25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F3199-D8B3-49A2-9C7C-E95AA362ED5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EB5E5-415A-4A11-B681-A95294FE490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4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4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4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791D5B9-22AB-4A2C-BA3F-47121039DAA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5" name="Text Box 11"/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3076" name="Text Box 12"/>
          <p:cNvSpPr txBox="1">
            <a:spLocks noChangeArrowheads="1"/>
          </p:cNvSpPr>
          <p:nvPr/>
        </p:nvSpPr>
        <p:spPr bwMode="auto">
          <a:xfrm>
            <a:off x="468313" y="1000125"/>
            <a:ext cx="8318500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ko-KR" sz="2400">
                <a:latin typeface="한양해서" pitchFamily="18" charset="-127"/>
                <a:ea typeface="한양해서" pitchFamily="18" charset="-127"/>
              </a:rPr>
              <a:t>Ⅰ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규모의 경제와 시장구조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ko-KR" altLang="en-US"/>
              <a:t>   </a:t>
            </a:r>
            <a:r>
              <a:rPr lang="en-US" altLang="ko-KR" sz="2200"/>
              <a:t>⁝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규모의 경제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(economies of scale: EOS)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의 개념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○ 생산규모가 커짐에 따라 단위당 생산비가 감소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200"/>
              <a:t>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시장규모와 기업의 수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  자동차 생산이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50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만대까지 규모의 경제가 존재하면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  시장규모가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100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만대일 때는 산업에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2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개의 기업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  시장규모가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200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만대일 때는 산업에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개의 기업</a:t>
            </a:r>
          </a:p>
          <a:p>
            <a:pPr>
              <a:spcBef>
                <a:spcPct val="50000"/>
              </a:spcBef>
            </a:pPr>
            <a:endParaRPr lang="en-US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직사각형 4">
            <a:hlinkClick r:id="rId3" action="ppaction://hlinksldjump"/>
          </p:cNvPr>
          <p:cNvSpPr/>
          <p:nvPr/>
        </p:nvSpPr>
        <p:spPr>
          <a:xfrm>
            <a:off x="3143250" y="3000375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68313" y="1916113"/>
            <a:ext cx="7777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ko-KR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285750" y="928688"/>
            <a:ext cx="876935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>
                <a:latin typeface="한양해서" pitchFamily="18" charset="-127"/>
                <a:ea typeface="HY견고딕" pitchFamily="18" charset="-127"/>
              </a:rPr>
              <a:t>Ⅲ</a:t>
            </a:r>
            <a:r>
              <a:rPr lang="en-US" altLang="ko-KR" sz="2400">
                <a:ea typeface="HY견고딕" pitchFamily="18" charset="-127"/>
              </a:rPr>
              <a:t> . </a:t>
            </a:r>
            <a:r>
              <a:rPr lang="ko-KR" altLang="en-US" sz="2400">
                <a:ea typeface="HY견고딕" pitchFamily="18" charset="-127"/>
              </a:rPr>
              <a:t>기업 합병</a:t>
            </a:r>
          </a:p>
          <a:p>
            <a:pPr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기업 합병의 개념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경영권 인수</a:t>
            </a:r>
          </a:p>
          <a:p>
            <a:pPr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기업 합병의 유형</a:t>
            </a:r>
          </a:p>
          <a:p>
            <a:pPr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   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1.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수평 합병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(horizontal merger) :</a:t>
            </a:r>
          </a:p>
          <a:p>
            <a:pPr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동일업종간의 합병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독점화의 주요인</a:t>
            </a:r>
          </a:p>
          <a:p>
            <a:pPr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수직 합병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(vertical merger):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생산공정상 수직관계의 기업끼리 합병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3.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혼합 합병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(conglomerate merger): 1, 2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이외의 기업끼리 합병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○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기업 합병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독점력 </a:t>
            </a:r>
            <a:r>
              <a:rPr lang="en-US" altLang="ko-KR" sz="1400">
                <a:latin typeface="HY견고딕" pitchFamily="18" charset="-127"/>
                <a:ea typeface="HY견고딕" pitchFamily="18" charset="-127"/>
              </a:rPr>
              <a:t>VS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효율성</a:t>
            </a:r>
          </a:p>
          <a:p>
            <a:pPr>
              <a:lnSpc>
                <a:spcPct val="150000"/>
              </a:lnSpc>
            </a:pPr>
            <a:r>
              <a:rPr lang="ko-KR" altLang="en-US" sz="2000">
                <a:ea typeface="HY견고딕" pitchFamily="18" charset="-127"/>
              </a:rPr>
              <a:t>○</a:t>
            </a:r>
            <a:r>
              <a:rPr lang="en-US" altLang="ko-KR" sz="2000">
                <a:ea typeface="HY견고딕" pitchFamily="18" charset="-127"/>
              </a:rPr>
              <a:t> </a:t>
            </a:r>
            <a:r>
              <a:rPr lang="ko-KR" altLang="en-US" sz="2000">
                <a:ea typeface="HY견고딕" pitchFamily="18" charset="-127"/>
              </a:rPr>
              <a:t>기업합병과 효율성 향상</a:t>
            </a:r>
          </a:p>
          <a:p>
            <a:pPr>
              <a:lnSpc>
                <a:spcPct val="150000"/>
              </a:lnSpc>
            </a:pPr>
            <a:r>
              <a:rPr lang="ko-KR" altLang="en-US" sz="2000">
                <a:ea typeface="HY견고딕" pitchFamily="18" charset="-127"/>
              </a:rPr>
              <a:t>                </a:t>
            </a:r>
            <a:endParaRPr lang="en-US" altLang="ko-KR" sz="2000" b="1">
              <a:ea typeface="HY견고딕" pitchFamily="18" charset="-127"/>
            </a:endParaRPr>
          </a:p>
        </p:txBody>
      </p:sp>
      <p:sp>
        <p:nvSpPr>
          <p:cNvPr id="12293" name="Line 8"/>
          <p:cNvSpPr>
            <a:spLocks noChangeShapeType="1"/>
          </p:cNvSpPr>
          <p:nvPr/>
        </p:nvSpPr>
        <p:spPr bwMode="auto">
          <a:xfrm>
            <a:off x="3276600" y="43656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294" name="Text Box 11"/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8" name="직사각형 7">
            <a:hlinkClick r:id="rId2" action="ppaction://hlinksldjump"/>
          </p:cNvPr>
          <p:cNvSpPr/>
          <p:nvPr/>
        </p:nvSpPr>
        <p:spPr>
          <a:xfrm>
            <a:off x="3143250" y="2357438"/>
            <a:ext cx="2155825" cy="5000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4-7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9" name="직사각형 8">
            <a:hlinkClick r:id="rId3" action="ppaction://hlinksldjump"/>
          </p:cNvPr>
          <p:cNvSpPr/>
          <p:nvPr/>
        </p:nvSpPr>
        <p:spPr>
          <a:xfrm>
            <a:off x="3143250" y="5786438"/>
            <a:ext cx="2155825" cy="5000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4-8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4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15" name="Text Box 6"/>
          <p:cNvSpPr txBox="1">
            <a:spLocks noChangeArrowheads="1"/>
          </p:cNvSpPr>
          <p:nvPr/>
        </p:nvSpPr>
        <p:spPr bwMode="auto">
          <a:xfrm>
            <a:off x="285750" y="928688"/>
            <a:ext cx="8501063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400">
                <a:latin typeface="한양해서" pitchFamily="18" charset="-127"/>
                <a:ea typeface="한양해서" pitchFamily="18" charset="-127"/>
              </a:rPr>
              <a:t>Ⅳ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산업수명 주기설과 우연성</a:t>
            </a:r>
          </a:p>
          <a:p>
            <a:pPr>
              <a:lnSpc>
                <a:spcPct val="13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200"/>
              <a:t>⁝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산업수명 주기설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 life cycle )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</a:t>
            </a: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산업은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birth → growth → maturity → decline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단계로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1. Birth 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독점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특허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합병 등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2. Growth 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과점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수요증가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기업 수 증가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3. Maturity 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경쟁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수요급증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기업 수 급증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4. Decline 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과점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퇴출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기업 수 감소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en-US" altLang="ko-KR" sz="2200"/>
              <a:t> </a:t>
            </a:r>
          </a:p>
          <a:p>
            <a:pPr>
              <a:lnSpc>
                <a:spcPct val="130000"/>
              </a:lnSpc>
            </a:pPr>
            <a:r>
              <a:rPr lang="en-US" altLang="ko-KR" sz="2200"/>
              <a:t>   ⁝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우연성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우연한 이유로 시장점유율 증가</a:t>
            </a:r>
          </a:p>
          <a:p>
            <a:pPr>
              <a:lnSpc>
                <a:spcPct val="13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행운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광고 히트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수입 급증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특출한 경영자</a:t>
            </a:r>
          </a:p>
          <a:p>
            <a:pPr>
              <a:lnSpc>
                <a:spcPct val="13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Hite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의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150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m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암반수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OB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와 점유율 역전</a:t>
            </a:r>
          </a:p>
          <a:p>
            <a:pPr>
              <a:lnSpc>
                <a:spcPct val="13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농심라면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삼양라면의 우지파동</a:t>
            </a:r>
          </a:p>
        </p:txBody>
      </p:sp>
      <p:sp>
        <p:nvSpPr>
          <p:cNvPr id="13316" name="Text Box 11"/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11/20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4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339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1000125"/>
            <a:ext cx="8001000" cy="47148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571500" y="5857875"/>
            <a:ext cx="8001000" cy="428625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생산량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OM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까지 규모의 경제 발생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.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M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이후에서는 규모의 비경제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12/20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4-1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412776"/>
            <a:ext cx="5544616" cy="4104456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모서리가 둥근 직사각형 9"/>
          <p:cNvSpPr/>
          <p:nvPr/>
        </p:nvSpPr>
        <p:spPr>
          <a:xfrm>
            <a:off x="1619672" y="1124744"/>
            <a:ext cx="3384376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4-1 U-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자형 평균비용곡선과 규모의 경제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4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63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b="1" dirty="0">
                <a:solidFill>
                  <a:srgbClr val="000000"/>
                </a:solidFill>
                <a:latin typeface="한컴바탕" pitchFamily="18" charset="2"/>
              </a:rPr>
              <a:t> OA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: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규모에 대한 보수증가 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(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규모의 경제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), 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AB: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규모에 대한 보수 불변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,  </a:t>
            </a:r>
          </a:p>
          <a:p>
            <a:pPr>
              <a:defRPr/>
            </a:pP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                                      B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이후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: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규모에 대한 보수감소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(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규모의 비경제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)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13/20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9" name="그림 8" descr="4-2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268760"/>
            <a:ext cx="5544616" cy="4032448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모서리가 둥근 직사각형 9"/>
          <p:cNvSpPr/>
          <p:nvPr/>
        </p:nvSpPr>
        <p:spPr>
          <a:xfrm>
            <a:off x="1547664" y="1196752"/>
            <a:ext cx="3528392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4-2  L-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자형 평균비용곡선과 규모의 경제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 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4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387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  생산비 조건이 동일해도 수송비의 비중이 낮으면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OY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까지 규모의 경제가 존재하지만 수송비    의 비중이 높으면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OZ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까지만 규모의 경제가 존재</a:t>
            </a: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6611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14/20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9" name="그림 8" descr="4-3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1268760"/>
            <a:ext cx="4464496" cy="4176464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모서리가 둥근 직사각형 9"/>
          <p:cNvSpPr/>
          <p:nvPr/>
        </p:nvSpPr>
        <p:spPr>
          <a:xfrm>
            <a:off x="2051720" y="980728"/>
            <a:ext cx="2592288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4-3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수송비와 규모의 비경제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4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7411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1000125"/>
            <a:ext cx="8001000" cy="5143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15/20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7" name="그림 6" descr="표 4-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844824"/>
            <a:ext cx="6192688" cy="3456384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4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435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1000125"/>
            <a:ext cx="8001000" cy="51435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16/20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7" name="그림 6" descr="4-4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1412776"/>
            <a:ext cx="5256584" cy="4176464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모서리가 둥근 직사각형 7"/>
          <p:cNvSpPr/>
          <p:nvPr/>
        </p:nvSpPr>
        <p:spPr>
          <a:xfrm>
            <a:off x="1763688" y="1268760"/>
            <a:ext cx="2880320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4-4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규모의 경제와 생산비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Line 4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459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  기술진보에 의해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AC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AC</a:t>
            </a:r>
            <a:r>
              <a:rPr lang="en-US" altLang="ko-KR" sz="12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1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로 감소하면 시장이 더 경쟁적 구조로 변하고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, A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C</a:t>
            </a:r>
            <a:r>
              <a:rPr lang="en-US" altLang="ko-KR" sz="12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2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로 감소하면</a:t>
            </a:r>
            <a:endParaRPr lang="en-US" altLang="ko-KR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  <a:cs typeface="한컴바탕" pitchFamily="18" charset="2"/>
            </a:endParaRPr>
          </a:p>
          <a:p>
            <a:pPr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 더 독점적 구조로 변한다</a:t>
            </a: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17/20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9" name="그림 8" descr="4-5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1196752"/>
            <a:ext cx="5112568" cy="417646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모서리가 둥근 직사각형 9"/>
          <p:cNvSpPr/>
          <p:nvPr/>
        </p:nvSpPr>
        <p:spPr>
          <a:xfrm>
            <a:off x="1763688" y="1196752"/>
            <a:ext cx="3384376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4-5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기술변화와 최소효율규모의 변화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4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483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86438"/>
            <a:ext cx="8001000" cy="428625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OQ</a:t>
            </a:r>
            <a:r>
              <a:rPr lang="en-US" altLang="ko-KR" sz="12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1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규모로 신규 진입하는 기업은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OQ</a:t>
            </a:r>
            <a:r>
              <a:rPr lang="en-US" altLang="ko-KR" sz="12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2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규모의 기존기업에 비해 생산비 조건이 불리 </a:t>
            </a: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6434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18/20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산업04-6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1196752"/>
            <a:ext cx="4968552" cy="4248472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763688" y="1196752"/>
            <a:ext cx="3384376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4-6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규모의 경제에 의한 진입장벽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Line 4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507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643563"/>
            <a:ext cx="8001000" cy="642937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   동 업종 기업간의 합병은 수평합병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,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수직적 공정관계에 있는 기업간의 합병은 수직합병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,</a:t>
            </a:r>
          </a:p>
          <a:p>
            <a:pPr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  그 이외는 복합합병</a:t>
            </a: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19/20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4-7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1412776"/>
            <a:ext cx="5904656" cy="3816424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475656" y="1268760"/>
            <a:ext cx="2880320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4-7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기업합병의 유형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971550" y="2781300"/>
            <a:ext cx="5616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ko-KR" altLang="ko-KR"/>
          </a:p>
        </p:txBody>
      </p:sp>
      <p:sp>
        <p:nvSpPr>
          <p:cNvPr id="4099" name="Rectangle 7"/>
          <p:cNvSpPr>
            <a:spLocks noChangeArrowheads="1"/>
          </p:cNvSpPr>
          <p:nvPr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0" name="Text Box 9"/>
          <p:cNvSpPr txBox="1">
            <a:spLocks noChangeArrowheads="1"/>
          </p:cNvSpPr>
          <p:nvPr/>
        </p:nvSpPr>
        <p:spPr bwMode="auto">
          <a:xfrm>
            <a:off x="357188" y="928688"/>
            <a:ext cx="8501062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/>
              <a:t>⁝.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기술적 규모의 경제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(technical economies of scale)</a:t>
            </a: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○ Technical EOS  </a:t>
            </a:r>
            <a:r>
              <a:rPr lang="en-US" altLang="ko-KR" sz="1600">
                <a:latin typeface="HY견고딕" pitchFamily="18" charset="-127"/>
                <a:ea typeface="HY견고딕" pitchFamily="18" charset="-127"/>
              </a:rPr>
              <a:t>vs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Pecuniary  EOS</a:t>
            </a: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상품기준 규모의 경제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동질의 단일상품에 대해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생산규모가 커질 때 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                  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단위당 생산비 감소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→ Adam Smith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의 핀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분업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노동자의 작업능률 향상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하자 감소 </a:t>
            </a: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○ 공장기준의 규모의 경제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공장규모가 커질 때 단위당 생산비 감소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         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(two-thirds rule, economies of massed reserves)</a:t>
            </a: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 → 정유 산업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철강 산업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화학 산업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시멘트 산업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전기 산업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000"/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기업기준</a:t>
            </a:r>
            <a:r>
              <a:rPr lang="ko-KR" altLang="en-US" sz="2000"/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규모의 경제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기업의 규모가 커질 때 단위당 생산비 감소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                          (multi-plant economies of scale)</a:t>
            </a: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/>
              <a:t>⁝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금전적 규모의 경제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(pecuniary economies of scale)</a:t>
            </a:r>
          </a:p>
          <a:p>
            <a:pPr>
              <a:spcBef>
                <a:spcPct val="50000"/>
              </a:spcBef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○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회계적 요인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;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대규모 구매 시 할인 혜택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자본조달 시 저금리</a:t>
            </a:r>
          </a:p>
        </p:txBody>
      </p:sp>
      <p:sp>
        <p:nvSpPr>
          <p:cNvPr id="4101" name="Text Box 11"/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Line 4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2531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1000125"/>
            <a:ext cx="8001000" cy="46434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5786438"/>
            <a:ext cx="8001000" cy="428625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각기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2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a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2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b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씩 생산하는 기업이 합병하면 단위당 생산비가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AC</a:t>
            </a:r>
            <a:r>
              <a:rPr lang="en-US" altLang="ko-KR" sz="12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n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에서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AC</a:t>
            </a:r>
            <a:r>
              <a:rPr lang="en-US" altLang="ko-KR" sz="12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m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  <a:cs typeface="한컴바탕" pitchFamily="18" charset="2"/>
              </a:rPr>
              <a:t> 으로 감소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001000" y="635793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20/20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4-8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484785"/>
            <a:ext cx="6048672" cy="3816424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403648" y="1412776"/>
            <a:ext cx="3384376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4-8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초과설비와 기업합병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468313" y="1916113"/>
            <a:ext cx="7777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ko-KR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123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285750" y="928688"/>
            <a:ext cx="8643938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200" dirty="0">
                <a:latin typeface="HY견고딕" pitchFamily="18" charset="-127"/>
                <a:ea typeface="HY견고딕" pitchFamily="18" charset="-127"/>
              </a:rPr>
              <a:t>⁝</a:t>
            </a:r>
            <a:r>
              <a:rPr lang="en-US" altLang="ko-KR" sz="2200" b="1" dirty="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 b="1" dirty="0">
                <a:latin typeface="HY견고딕" pitchFamily="18" charset="-127"/>
                <a:ea typeface="HY견고딕" pitchFamily="18" charset="-127"/>
              </a:rPr>
              <a:t>규모의 경제의 한계</a:t>
            </a:r>
          </a:p>
          <a:p>
            <a:pPr>
              <a:lnSpc>
                <a:spcPct val="150000"/>
              </a:lnSpc>
            </a:pPr>
            <a:r>
              <a:rPr lang="ko-KR" altLang="en-US" sz="2200" b="1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b="1" dirty="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000" b="1" dirty="0">
                <a:latin typeface="HY견고딕" pitchFamily="18" charset="-127"/>
                <a:ea typeface="HY견고딕" pitchFamily="18" charset="-127"/>
              </a:rPr>
              <a:t>규모의 비경제 </a:t>
            </a: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(diseconomies of scale) </a:t>
            </a:r>
            <a:r>
              <a:rPr lang="ko-KR" altLang="en-US" sz="2000" b="1" dirty="0">
                <a:latin typeface="HY견고딕" pitchFamily="18" charset="-127"/>
                <a:ea typeface="HY견고딕" pitchFamily="18" charset="-127"/>
              </a:rPr>
              <a:t>출현 </a:t>
            </a: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ko-KR" altLang="en-US" sz="2000" b="1" dirty="0">
                <a:latin typeface="HY견고딕" pitchFamily="18" charset="-127"/>
                <a:ea typeface="HY견고딕" pitchFamily="18" charset="-127"/>
              </a:rPr>
              <a:t>생산 규모 증가 시 단위당 생산비 증가   </a:t>
            </a:r>
            <a:endParaRPr lang="en-US" altLang="ko-KR" sz="2000" b="1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         </a:t>
            </a: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       1. </a:t>
            </a:r>
            <a:r>
              <a:rPr lang="ko-KR" altLang="en-US" sz="2000" b="1" dirty="0">
                <a:latin typeface="HY견고딕" pitchFamily="18" charset="-127"/>
                <a:ea typeface="HY견고딕" pitchFamily="18" charset="-127"/>
              </a:rPr>
              <a:t>규모에 대한 보수 증가 </a:t>
            </a: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en-US" altLang="ko-KR" b="1" dirty="0">
                <a:latin typeface="HY견고딕" pitchFamily="18" charset="-127"/>
                <a:ea typeface="HY견고딕" pitchFamily="18" charset="-127"/>
              </a:rPr>
              <a:t>increasing returns to scale : IRTS</a:t>
            </a: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       2. </a:t>
            </a:r>
            <a:r>
              <a:rPr lang="ko-KR" altLang="en-US" sz="2000" b="1" dirty="0">
                <a:latin typeface="HY견고딕" pitchFamily="18" charset="-127"/>
                <a:ea typeface="HY견고딕" pitchFamily="18" charset="-127"/>
              </a:rPr>
              <a:t>규모에 대한 보수 불변 </a:t>
            </a: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en-US" altLang="ko-KR" b="1" dirty="0">
                <a:latin typeface="HY견고딕" pitchFamily="18" charset="-127"/>
                <a:ea typeface="HY견고딕" pitchFamily="18" charset="-127"/>
              </a:rPr>
              <a:t>constant returns to scale : CRTS</a:t>
            </a: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       3. </a:t>
            </a:r>
            <a:r>
              <a:rPr lang="ko-KR" altLang="en-US" sz="2000" b="1" dirty="0">
                <a:latin typeface="HY견고딕" pitchFamily="18" charset="-127"/>
                <a:ea typeface="HY견고딕" pitchFamily="18" charset="-127"/>
              </a:rPr>
              <a:t>규모에 대한 보수 감소 </a:t>
            </a: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en-US" altLang="ko-KR" b="1" dirty="0">
                <a:latin typeface="HY견고딕" pitchFamily="18" charset="-127"/>
                <a:ea typeface="HY견고딕" pitchFamily="18" charset="-127"/>
              </a:rPr>
              <a:t>decreasing returns to scale : DRTS</a:t>
            </a: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  ○. MES(minimum efficient scale) : </a:t>
            </a:r>
            <a:r>
              <a:rPr lang="ko-KR" altLang="en-US" sz="2000" b="1" dirty="0">
                <a:latin typeface="HY견고딕" pitchFamily="18" charset="-127"/>
                <a:ea typeface="HY견고딕" pitchFamily="18" charset="-127"/>
              </a:rPr>
              <a:t>최소 효율 규모</a:t>
            </a:r>
            <a:endParaRPr lang="en-US" altLang="ko-KR" sz="2000" b="1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000" b="1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 </a:t>
            </a:r>
          </a:p>
        </p:txBody>
      </p:sp>
      <p:sp>
        <p:nvSpPr>
          <p:cNvPr id="5125" name="Text Box 11"/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3143250" y="2643188"/>
            <a:ext cx="2012950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4-2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>
            <a:hlinkClick r:id="rId3" action="ppaction://hlinksldjump"/>
          </p:cNvPr>
          <p:cNvSpPr/>
          <p:nvPr/>
        </p:nvSpPr>
        <p:spPr>
          <a:xfrm>
            <a:off x="1714500" y="5357813"/>
            <a:ext cx="187007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9" name="직사각형 8">
            <a:hlinkClick r:id="rId2" action="ppaction://hlinksldjump"/>
          </p:cNvPr>
          <p:cNvSpPr/>
          <p:nvPr/>
        </p:nvSpPr>
        <p:spPr>
          <a:xfrm>
            <a:off x="4857750" y="5357813"/>
            <a:ext cx="187007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4-2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1"/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48" name="Text Box 8"/>
          <p:cNvSpPr txBox="1">
            <a:spLocks noChangeArrowheads="1"/>
          </p:cNvSpPr>
          <p:nvPr/>
        </p:nvSpPr>
        <p:spPr bwMode="auto">
          <a:xfrm>
            <a:off x="428625" y="1143000"/>
            <a:ext cx="807243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200" b="1" dirty="0">
                <a:latin typeface="HY견고딕" pitchFamily="18" charset="-127"/>
                <a:ea typeface="HY견고딕" pitchFamily="18" charset="-127"/>
              </a:rPr>
              <a:t>○ </a:t>
            </a:r>
            <a:r>
              <a:rPr lang="ko-KR" altLang="en-US" sz="2200" b="1" dirty="0">
                <a:latin typeface="HY견고딕" pitchFamily="18" charset="-127"/>
                <a:ea typeface="HY견고딕" pitchFamily="18" charset="-127"/>
              </a:rPr>
              <a:t>규모에 따른 경제성의 한계 </a:t>
            </a:r>
            <a:r>
              <a:rPr lang="en-US" altLang="ko-KR" sz="2200" b="1" dirty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b="1" dirty="0">
                <a:latin typeface="HY견고딕" pitchFamily="18" charset="-127"/>
                <a:ea typeface="HY견고딕" pitchFamily="18" charset="-127"/>
              </a:rPr>
              <a:t>능률적 경영범위의 한계</a:t>
            </a:r>
            <a:r>
              <a:rPr lang="en-US" altLang="ko-KR" sz="2200" b="1" dirty="0">
                <a:latin typeface="HY견고딕" pitchFamily="18" charset="-127"/>
                <a:ea typeface="HY견고딕" pitchFamily="18" charset="-127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sz="2200" b="1" dirty="0">
                <a:latin typeface="HY견고딕" pitchFamily="18" charset="-127"/>
                <a:ea typeface="HY견고딕" pitchFamily="18" charset="-127"/>
              </a:rPr>
              <a:t>                      </a:t>
            </a:r>
            <a:r>
              <a:rPr lang="ko-KR" altLang="en-US" sz="2200" b="1" dirty="0">
                <a:latin typeface="HY견고딕" pitchFamily="18" charset="-127"/>
                <a:ea typeface="HY견고딕" pitchFamily="18" charset="-127"/>
              </a:rPr>
              <a:t>취급비용의 증가</a:t>
            </a:r>
            <a:r>
              <a:rPr lang="en-US" altLang="ko-KR" sz="2200" b="1" dirty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 b="1" dirty="0">
                <a:latin typeface="HY견고딕" pitchFamily="18" charset="-127"/>
                <a:ea typeface="HY견고딕" pitchFamily="18" charset="-127"/>
              </a:rPr>
              <a:t>효율적 공장입지의 한계</a:t>
            </a:r>
            <a:endParaRPr lang="en-US" altLang="ko-KR" sz="2200" b="1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200" dirty="0">
                <a:latin typeface="HY견고딕" pitchFamily="18" charset="-127"/>
                <a:ea typeface="HY견고딕" pitchFamily="18" charset="-127"/>
              </a:rPr>
              <a:t>○ </a:t>
            </a:r>
            <a:r>
              <a:rPr lang="ko-KR" altLang="en-US" sz="2200" b="1" dirty="0">
                <a:latin typeface="HY견고딕" pitchFamily="18" charset="-127"/>
                <a:ea typeface="HY견고딕" pitchFamily="18" charset="-127"/>
              </a:rPr>
              <a:t>수송비와 규모의 비경제</a:t>
            </a:r>
          </a:p>
          <a:p>
            <a:pPr>
              <a:lnSpc>
                <a:spcPct val="150000"/>
              </a:lnSpc>
            </a:pPr>
            <a:r>
              <a:rPr lang="ko-KR" altLang="en-US" sz="2200" b="1" dirty="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200" b="1" dirty="0">
                <a:latin typeface="HY견고딕" pitchFamily="18" charset="-127"/>
                <a:ea typeface="HY견고딕" pitchFamily="18" charset="-127"/>
              </a:rPr>
              <a:t>1.  ATC = UPC + USC</a:t>
            </a:r>
          </a:p>
          <a:p>
            <a:pPr>
              <a:lnSpc>
                <a:spcPct val="150000"/>
              </a:lnSpc>
            </a:pP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      (</a:t>
            </a:r>
            <a:r>
              <a:rPr lang="ko-KR" altLang="en-US" sz="2000" b="1" dirty="0">
                <a:latin typeface="HY견고딕" pitchFamily="18" charset="-127"/>
                <a:ea typeface="HY견고딕" pitchFamily="18" charset="-127"/>
              </a:rPr>
              <a:t>단위당 총비용</a:t>
            </a: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= </a:t>
            </a:r>
            <a:r>
              <a:rPr lang="ko-KR" altLang="en-US" sz="2000" b="1" dirty="0">
                <a:latin typeface="HY견고딕" pitchFamily="18" charset="-127"/>
                <a:ea typeface="HY견고딕" pitchFamily="18" charset="-127"/>
              </a:rPr>
              <a:t>단위당 생산비 </a:t>
            </a: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+ </a:t>
            </a:r>
            <a:r>
              <a:rPr lang="ko-KR" altLang="en-US" sz="2000" b="1" dirty="0">
                <a:latin typeface="HY견고딕" pitchFamily="18" charset="-127"/>
                <a:ea typeface="HY견고딕" pitchFamily="18" charset="-127"/>
              </a:rPr>
              <a:t>단위당 수송비</a:t>
            </a:r>
            <a:r>
              <a:rPr lang="en-US" altLang="ko-KR" sz="2000" b="1" dirty="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2400" b="1" dirty="0">
                <a:latin typeface="HY견고딕" pitchFamily="18" charset="-127"/>
                <a:ea typeface="HY견고딕" pitchFamily="18" charset="-127"/>
              </a:rPr>
              <a:t>         </a:t>
            </a:r>
            <a:endParaRPr lang="en-US" altLang="ko-KR" sz="2000" b="1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    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200" dirty="0"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20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200" dirty="0">
                <a:latin typeface="HY견고딕" pitchFamily="18" charset="-127"/>
                <a:ea typeface="HY견고딕" pitchFamily="18" charset="-127"/>
              </a:rPr>
              <a:t>USC</a:t>
            </a:r>
            <a:r>
              <a:rPr lang="ko-KR" altLang="en-US" sz="2200" dirty="0">
                <a:latin typeface="HY견고딕" pitchFamily="18" charset="-127"/>
                <a:ea typeface="HY견고딕" pitchFamily="18" charset="-127"/>
              </a:rPr>
              <a:t>가 </a:t>
            </a:r>
            <a:r>
              <a:rPr lang="en-US" altLang="ko-KR" sz="2200" dirty="0">
                <a:latin typeface="HY견고딕" pitchFamily="18" charset="-127"/>
                <a:ea typeface="HY견고딕" pitchFamily="18" charset="-127"/>
              </a:rPr>
              <a:t>ATC </a:t>
            </a:r>
            <a:r>
              <a:rPr lang="ko-KR" altLang="en-US" sz="2200" dirty="0">
                <a:latin typeface="HY견고딕" pitchFamily="18" charset="-127"/>
                <a:ea typeface="HY견고딕" pitchFamily="18" charset="-127"/>
              </a:rPr>
              <a:t>의 크기를 좌우   </a:t>
            </a:r>
            <a:endParaRPr lang="en-US" altLang="ko-KR" sz="22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3071813" y="4429125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4-3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cxnSp>
        <p:nvCxnSpPr>
          <p:cNvPr id="6150" name="직선 연결선 8"/>
          <p:cNvCxnSpPr>
            <a:cxnSpLocks noChangeShapeType="1"/>
          </p:cNvCxnSpPr>
          <p:nvPr/>
        </p:nvCxnSpPr>
        <p:spPr bwMode="auto">
          <a:xfrm>
            <a:off x="1214438" y="3714750"/>
            <a:ext cx="3071812" cy="0"/>
          </a:xfrm>
          <a:prstGeom prst="line">
            <a:avLst/>
          </a:prstGeom>
          <a:noFill/>
          <a:ln w="28575" algn="ctr">
            <a:solidFill>
              <a:srgbClr val="FFFF00"/>
            </a:solidFill>
            <a:round/>
            <a:headEnd/>
            <a:tailEnd/>
          </a:ln>
        </p:spPr>
      </p:cxnSp>
      <p:sp>
        <p:nvSpPr>
          <p:cNvPr id="11" name="직사각형 10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762000"/>
            <a:ext cx="9144000" cy="285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4356100" y="59499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ko-KR" altLang="ko-KR"/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500063" y="928688"/>
            <a:ext cx="8286750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2200"/>
              <a:t>⁝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규모의 경제의 측정</a:t>
            </a:r>
          </a:p>
          <a:p>
            <a:pPr>
              <a:lnSpc>
                <a:spcPct val="13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생존자 검정법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기업은 가장 효율적 규모에서 생존</a:t>
            </a:r>
          </a:p>
          <a:p>
            <a:pPr>
              <a:lnSpc>
                <a:spcPct val="13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     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endParaRPr lang="en-US" altLang="ko-KR" sz="2200"/>
          </a:p>
          <a:p>
            <a:pPr>
              <a:lnSpc>
                <a:spcPct val="130000"/>
              </a:lnSpc>
            </a:pPr>
            <a:r>
              <a:rPr lang="en-US" altLang="ko-KR" sz="2200"/>
              <a:t>⁝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생산비 접근법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생산비를 직접 측정 후 효율적 규모 판정 </a:t>
            </a:r>
          </a:p>
          <a:p>
            <a:pPr>
              <a:lnSpc>
                <a:spcPct val="13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 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AC </a:t>
            </a:r>
          </a:p>
          <a:p>
            <a:pPr>
              <a:lnSpc>
                <a:spcPct val="13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MC</a:t>
            </a: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AC</a:t>
            </a: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MC</a:t>
            </a: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AC</a:t>
            </a: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MC</a:t>
            </a: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    </a:t>
            </a:r>
          </a:p>
        </p:txBody>
      </p:sp>
      <p:sp>
        <p:nvSpPr>
          <p:cNvPr id="7173" name="Line 7"/>
          <p:cNvSpPr>
            <a:spLocks noChangeShapeType="1"/>
          </p:cNvSpPr>
          <p:nvPr/>
        </p:nvSpPr>
        <p:spPr bwMode="auto">
          <a:xfrm>
            <a:off x="1428750" y="3571875"/>
            <a:ext cx="571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2143125" y="3357563"/>
            <a:ext cx="733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&gt; 1</a:t>
            </a:r>
          </a:p>
        </p:txBody>
      </p:sp>
      <p:sp>
        <p:nvSpPr>
          <p:cNvPr id="7175" name="Text Box 10"/>
          <p:cNvSpPr txBox="1">
            <a:spLocks noChangeArrowheads="1"/>
          </p:cNvSpPr>
          <p:nvPr/>
        </p:nvSpPr>
        <p:spPr bwMode="auto">
          <a:xfrm>
            <a:off x="785813" y="3357563"/>
            <a:ext cx="5762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1.</a:t>
            </a:r>
          </a:p>
        </p:txBody>
      </p:sp>
      <p:sp>
        <p:nvSpPr>
          <p:cNvPr id="7176" name="Text Box 11"/>
          <p:cNvSpPr txBox="1">
            <a:spLocks noChangeArrowheads="1"/>
          </p:cNvSpPr>
          <p:nvPr/>
        </p:nvSpPr>
        <p:spPr bwMode="auto">
          <a:xfrm>
            <a:off x="857250" y="4143375"/>
            <a:ext cx="5762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2.</a:t>
            </a:r>
          </a:p>
        </p:txBody>
      </p:sp>
      <p:sp>
        <p:nvSpPr>
          <p:cNvPr id="7177" name="Text Box 12"/>
          <p:cNvSpPr txBox="1">
            <a:spLocks noChangeArrowheads="1"/>
          </p:cNvSpPr>
          <p:nvPr/>
        </p:nvSpPr>
        <p:spPr bwMode="auto">
          <a:xfrm>
            <a:off x="857250" y="5000625"/>
            <a:ext cx="5762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3.</a:t>
            </a:r>
          </a:p>
        </p:txBody>
      </p:sp>
      <p:sp>
        <p:nvSpPr>
          <p:cNvPr id="7178" name="Line 13"/>
          <p:cNvSpPr>
            <a:spLocks noChangeShapeType="1"/>
          </p:cNvSpPr>
          <p:nvPr/>
        </p:nvSpPr>
        <p:spPr bwMode="auto">
          <a:xfrm flipV="1">
            <a:off x="1428750" y="4357688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9" name="Line 14"/>
          <p:cNvSpPr>
            <a:spLocks noChangeShapeType="1"/>
          </p:cNvSpPr>
          <p:nvPr/>
        </p:nvSpPr>
        <p:spPr bwMode="auto">
          <a:xfrm>
            <a:off x="1428750" y="5214938"/>
            <a:ext cx="5715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80" name="Text Box 15"/>
          <p:cNvSpPr txBox="1">
            <a:spLocks noChangeArrowheads="1"/>
          </p:cNvSpPr>
          <p:nvPr/>
        </p:nvSpPr>
        <p:spPr bwMode="auto">
          <a:xfrm>
            <a:off x="2143125" y="4143375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= 1</a:t>
            </a:r>
          </a:p>
        </p:txBody>
      </p:sp>
      <p:sp>
        <p:nvSpPr>
          <p:cNvPr id="7181" name="Text Box 16"/>
          <p:cNvSpPr txBox="1">
            <a:spLocks noChangeArrowheads="1"/>
          </p:cNvSpPr>
          <p:nvPr/>
        </p:nvSpPr>
        <p:spPr bwMode="auto">
          <a:xfrm>
            <a:off x="2143125" y="5072063"/>
            <a:ext cx="785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&lt; 1</a:t>
            </a:r>
          </a:p>
        </p:txBody>
      </p:sp>
      <p:sp>
        <p:nvSpPr>
          <p:cNvPr id="7182" name="Text Box 17"/>
          <p:cNvSpPr txBox="1">
            <a:spLocks noChangeArrowheads="1"/>
          </p:cNvSpPr>
          <p:nvPr/>
        </p:nvSpPr>
        <p:spPr bwMode="auto">
          <a:xfrm>
            <a:off x="3276600" y="2924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ko-KR" altLang="ko-KR"/>
          </a:p>
        </p:txBody>
      </p:sp>
      <p:sp>
        <p:nvSpPr>
          <p:cNvPr id="7183" name="Text Box 19"/>
          <p:cNvSpPr txBox="1">
            <a:spLocks noChangeArrowheads="1"/>
          </p:cNvSpPr>
          <p:nvPr/>
        </p:nvSpPr>
        <p:spPr bwMode="auto">
          <a:xfrm>
            <a:off x="2786063" y="3357563"/>
            <a:ext cx="5759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규모에 대한 보수 증가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규모의 경제</a:t>
            </a:r>
          </a:p>
        </p:txBody>
      </p:sp>
      <p:sp>
        <p:nvSpPr>
          <p:cNvPr id="7184" name="Text Box 20"/>
          <p:cNvSpPr txBox="1">
            <a:spLocks noChangeArrowheads="1"/>
          </p:cNvSpPr>
          <p:nvPr/>
        </p:nvSpPr>
        <p:spPr bwMode="auto">
          <a:xfrm>
            <a:off x="2786063" y="4143375"/>
            <a:ext cx="5759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규모에 대한 보수 불변</a:t>
            </a:r>
          </a:p>
        </p:txBody>
      </p:sp>
      <p:sp>
        <p:nvSpPr>
          <p:cNvPr id="7185" name="Text Box 21"/>
          <p:cNvSpPr txBox="1">
            <a:spLocks noChangeArrowheads="1"/>
          </p:cNvSpPr>
          <p:nvPr/>
        </p:nvSpPr>
        <p:spPr bwMode="auto">
          <a:xfrm>
            <a:off x="2786063" y="5072063"/>
            <a:ext cx="5759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규모에 대한 보수 감소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규모의 비 경제</a:t>
            </a:r>
          </a:p>
        </p:txBody>
      </p:sp>
      <p:sp>
        <p:nvSpPr>
          <p:cNvPr id="7186" name="Text Box 11"/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20" name="직사각형 19">
            <a:hlinkClick r:id="rId2" action="ppaction://hlinksldjump"/>
          </p:cNvPr>
          <p:cNvSpPr/>
          <p:nvPr/>
        </p:nvSpPr>
        <p:spPr>
          <a:xfrm>
            <a:off x="3214688" y="2000250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표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21" name="직사각형 20">
            <a:hlinkClick r:id="rId3" action="ppaction://hlinksldjump"/>
          </p:cNvPr>
          <p:cNvSpPr/>
          <p:nvPr/>
        </p:nvSpPr>
        <p:spPr>
          <a:xfrm>
            <a:off x="3286125" y="5715000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4-4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ChangeArrowheads="1"/>
          </p:cNvSpPr>
          <p:nvPr/>
        </p:nvSpPr>
        <p:spPr bwMode="auto">
          <a:xfrm>
            <a:off x="0" y="762000"/>
            <a:ext cx="9144000" cy="285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195" name="Text Box 8"/>
          <p:cNvSpPr txBox="1">
            <a:spLocks noChangeArrowheads="1"/>
          </p:cNvSpPr>
          <p:nvPr/>
        </p:nvSpPr>
        <p:spPr bwMode="auto">
          <a:xfrm>
            <a:off x="4356100" y="59499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ko-KR" altLang="ko-KR"/>
          </a:p>
        </p:txBody>
      </p:sp>
      <p:sp>
        <p:nvSpPr>
          <p:cNvPr id="8196" name="Text Box 9"/>
          <p:cNvSpPr txBox="1">
            <a:spLocks noChangeArrowheads="1"/>
          </p:cNvSpPr>
          <p:nvPr/>
        </p:nvSpPr>
        <p:spPr bwMode="auto">
          <a:xfrm>
            <a:off x="571500" y="928688"/>
            <a:ext cx="7858125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2000"/>
              <a:t>⁝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 MES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와 시장구조 </a:t>
            </a:r>
          </a:p>
          <a:p>
            <a:pPr>
              <a:lnSpc>
                <a:spcPct val="13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자연 독점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(natural monopoly)</a:t>
            </a: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시장규모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&lt; MES</a:t>
            </a: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자연 과점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 natural oligopoly)</a:t>
            </a: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시장규모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= MES * 2 or 3</a:t>
            </a:r>
            <a:endParaRPr lang="en-US" altLang="en-US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경쟁시장</a:t>
            </a:r>
          </a:p>
          <a:p>
            <a:pPr>
              <a:lnSpc>
                <a:spcPct val="13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     시장규모  ≫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MES (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시장규모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= MES * m, m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이 大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altLang="ko-KR" sz="2000"/>
              <a:t>⁝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기술 진보와 시장 구조</a:t>
            </a:r>
          </a:p>
          <a:p>
            <a:pPr>
              <a:lnSpc>
                <a:spcPct val="13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기술진보 후 독점화</a:t>
            </a:r>
          </a:p>
          <a:p>
            <a:pPr>
              <a:lnSpc>
                <a:spcPct val="13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2.</a:t>
            </a:r>
            <a:r>
              <a:rPr lang="en-US" altLang="ko-KR" sz="2200">
                <a:ea typeface="HY견고딕" pitchFamily="18" charset="-127"/>
              </a:rPr>
              <a:t> </a:t>
            </a:r>
            <a:r>
              <a:rPr lang="ko-KR" altLang="en-US" sz="2200">
                <a:ea typeface="HY견고딕" pitchFamily="18" charset="-127"/>
              </a:rPr>
              <a:t>기술진보 후 경쟁화</a:t>
            </a:r>
          </a:p>
          <a:p>
            <a:pPr>
              <a:lnSpc>
                <a:spcPct val="130000"/>
              </a:lnSpc>
            </a:pPr>
            <a:r>
              <a:rPr lang="ko-KR" altLang="en-US" sz="2200">
                <a:ea typeface="HY견고딕" pitchFamily="18" charset="-127"/>
              </a:rPr>
              <a:t>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200">
                <a:ea typeface="HY견고딕" pitchFamily="18" charset="-127"/>
              </a:rPr>
              <a:t>기술진보 후 불변</a:t>
            </a:r>
            <a:endParaRPr lang="en-US" altLang="ko-KR" sz="2200">
              <a:ea typeface="HY견고딕" pitchFamily="18" charset="-127"/>
            </a:endParaRPr>
          </a:p>
        </p:txBody>
      </p:sp>
      <p:sp>
        <p:nvSpPr>
          <p:cNvPr id="8197" name="Text Box 11"/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4643438" y="4572000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4-5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6/20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428625" y="1060450"/>
            <a:ext cx="8423275" cy="548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ko-KR" sz="2400">
                <a:latin typeface="한양해서" pitchFamily="18" charset="-127"/>
                <a:ea typeface="한양해서" pitchFamily="18" charset="-127"/>
              </a:rPr>
              <a:t>Ⅱ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진입장벽과 시장 구조</a:t>
            </a:r>
          </a:p>
          <a:p>
            <a:pPr>
              <a:lnSpc>
                <a:spcPct val="17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200"/>
              <a:t>⁝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기존기업과 잠재기업의 관계</a:t>
            </a:r>
          </a:p>
          <a:p>
            <a:pPr>
              <a:lnSpc>
                <a:spcPct val="17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진입장벽이 높으면 독점화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낮으면 경쟁화</a:t>
            </a:r>
          </a:p>
          <a:p>
            <a:pPr>
              <a:lnSpc>
                <a:spcPct val="17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200"/>
              <a:t>⁝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진입 장벽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(barriers to entry)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의 요인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(J.S.Bain)</a:t>
            </a:r>
          </a:p>
          <a:p>
            <a:pPr>
              <a:lnSpc>
                <a:spcPct val="17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1.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규모의 경제에 의한 진입장벽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7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기존기업이 유리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대규모로 규모의 경제활용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7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신규기업이 불리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소규모로 비효율적 규모에 진입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70000"/>
              </a:lnSpc>
            </a:pP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7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</a:t>
            </a:r>
            <a:endParaRPr lang="ko-KR" altLang="en-US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20" name="Text Box 11"/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3286125" y="5429250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4-6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6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428625" y="1071563"/>
            <a:ext cx="8015288" cy="507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제품차별화에 의한 진입장벽</a:t>
            </a:r>
          </a:p>
          <a:p>
            <a:pPr>
              <a:lnSpc>
                <a:spcPct val="130000"/>
              </a:lnSpc>
            </a:pP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Image differentiation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때문에  신규기업 불리</a:t>
            </a:r>
            <a:endParaRPr lang="en-US" altLang="ko-KR" sz="21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광고 등으로 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소비자들의 편견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: coca cola  </a:t>
            </a:r>
            <a:r>
              <a:rPr lang="en-US" altLang="ko-KR" sz="1600"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pepsi cola</a:t>
            </a:r>
            <a:endParaRPr lang="ko-KR" altLang="en-US" sz="21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○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생산비법의 독점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코카 콜라</a:t>
            </a:r>
          </a:p>
          <a:p>
            <a:pPr>
              <a:lnSpc>
                <a:spcPct val="130000"/>
              </a:lnSpc>
            </a:pP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유리한 판매망 확보 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진로</a:t>
            </a:r>
            <a:endParaRPr lang="en-US" altLang="ko-KR" sz="21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생산비조건에 의한 진입장벽</a:t>
            </a:r>
          </a:p>
          <a:p>
            <a:pPr>
              <a:lnSpc>
                <a:spcPct val="130000"/>
              </a:lnSpc>
            </a:pP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자본비용 저렴 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대규모 자본 조달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),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신규기업이 불리</a:t>
            </a:r>
            <a:endParaRPr lang="en-US" altLang="ko-KR" sz="21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기존기업 특허 확보 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신규기업 불리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21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불완전한 생산요소 시장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신규기업의 생산요소조달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어려움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21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신규진입으로  생산요소 수요증가 및 요소가격 상승 </a:t>
            </a:r>
            <a:endParaRPr lang="en-US" altLang="ko-KR" sz="21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        ⇒ 생산비 증가 ⇒ 진입 자제</a:t>
            </a:r>
            <a:endParaRPr lang="en-US" altLang="ko-KR" sz="21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신규기업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자금조달의 어려움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제한된 자금</a:t>
            </a:r>
            <a:endParaRPr lang="en-US" altLang="ko-KR" sz="21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244" name="Text Box 11"/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4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500063" y="1071563"/>
            <a:ext cx="8215312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2200"/>
              <a:t>⁝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기타진입 장벽</a:t>
            </a:r>
          </a:p>
          <a:p>
            <a:pPr>
              <a:lnSpc>
                <a:spcPct val="13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진입방해 공작</a:t>
            </a:r>
          </a:p>
          <a:p>
            <a:pPr>
              <a:lnSpc>
                <a:spcPct val="13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진입저지 가격</a:t>
            </a:r>
          </a:p>
          <a:p>
            <a:pPr>
              <a:lnSpc>
                <a:spcPct val="13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법적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·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제도적 진입장벽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;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인가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허가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특허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총판권</a:t>
            </a:r>
          </a:p>
          <a:p>
            <a:pPr>
              <a:lnSpc>
                <a:spcPct val="130000"/>
              </a:lnSpc>
            </a:pPr>
            <a:endParaRPr lang="ko-KR" altLang="en-US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200"/>
              <a:t>⁝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퇴출 장벽</a:t>
            </a:r>
          </a:p>
          <a:p>
            <a:pPr>
              <a:lnSpc>
                <a:spcPct val="13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퇴출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한 업종에서 다른 업종으로 옮기거나 그 업종을 포기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매몰 비용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퇴출 시 회수 할 수 없는 비용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        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퇴출 장벽의 주요인</a:t>
            </a:r>
          </a:p>
          <a:p>
            <a:pPr>
              <a:lnSpc>
                <a:spcPct val="13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퇴출 장벽이 높으면 진입장벽도 높다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200"/>
              <a:t> </a:t>
            </a:r>
          </a:p>
        </p:txBody>
      </p:sp>
      <p:sp>
        <p:nvSpPr>
          <p:cNvPr id="11268" name="Text Box 11"/>
          <p:cNvSpPr txBox="1">
            <a:spLocks noChangeArrowheads="1"/>
          </p:cNvSpPr>
          <p:nvPr/>
        </p:nvSpPr>
        <p:spPr bwMode="auto">
          <a:xfrm>
            <a:off x="4143375" y="214313"/>
            <a:ext cx="4721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시장구조의 결정요인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9/20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파문">
  <a:themeElements>
    <a:clrScheme name="파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파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파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파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795</TotalTime>
  <Words>1225</Words>
  <Application>Microsoft Office PowerPoint</Application>
  <PresentationFormat>화면 슬라이드 쇼(4:3)</PresentationFormat>
  <Paragraphs>199</Paragraphs>
  <Slides>20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파문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</vt:vector>
  </TitlesOfParts>
  <Company>건국대학교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member</dc:creator>
  <cp:lastModifiedBy>USE</cp:lastModifiedBy>
  <cp:revision>65</cp:revision>
  <dcterms:created xsi:type="dcterms:W3CDTF">2006-08-31T06:53:22Z</dcterms:created>
  <dcterms:modified xsi:type="dcterms:W3CDTF">2011-02-23T08:08:52Z</dcterms:modified>
</cp:coreProperties>
</file>