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handoutMasterIdLst>
    <p:handoutMasterId r:id="rId20"/>
  </p:handoutMasterIdLst>
  <p:sldIdLst>
    <p:sldId id="272" r:id="rId2"/>
    <p:sldId id="273" r:id="rId3"/>
    <p:sldId id="274" r:id="rId4"/>
    <p:sldId id="275" r:id="rId5"/>
    <p:sldId id="289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굴림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굴림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굴림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굴림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굴림" pitchFamily="50" charset="-127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굴림" pitchFamily="50" charset="-127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굴림" pitchFamily="50" charset="-127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굴림" pitchFamily="50" charset="-127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94521" autoAdjust="0"/>
  </p:normalViewPr>
  <p:slideViewPr>
    <p:cSldViewPr>
      <p:cViewPr varScale="1">
        <p:scale>
          <a:sx n="73" d="100"/>
          <a:sy n="73" d="100"/>
        </p:scale>
        <p:origin x="-9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kumimoji="1" sz="1200"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1" sz="1200">
                <a:latin typeface="굴림" pitchFamily="50" charset="-127"/>
              </a:defRPr>
            </a:lvl1pPr>
          </a:lstStyle>
          <a:p>
            <a:pPr>
              <a:defRPr/>
            </a:pPr>
            <a:fld id="{09F31CC9-2A5D-41C2-98B9-8FA17C56B1F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5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6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7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8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9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0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1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2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4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5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6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8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3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8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6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7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8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9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20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67" name="Rectangle 70"/>
          <p:cNvSpPr>
            <a:spLocks noChangeArrowheads="1"/>
          </p:cNvSpPr>
          <p:nvPr/>
        </p:nvSpPr>
        <p:spPr bwMode="auto">
          <a:xfrm>
            <a:off x="0" y="765175"/>
            <a:ext cx="9144000" cy="36513"/>
          </a:xfrm>
          <a:prstGeom prst="rect">
            <a:avLst/>
          </a:prstGeom>
          <a:solidFill>
            <a:srgbClr val="FFCC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>
              <a:defRPr/>
            </a:pPr>
            <a:r>
              <a:rPr kumimoji="1" lang="en-US" altLang="ko-KR">
                <a:latin typeface="굴림" pitchFamily="50" charset="-127"/>
              </a:rPr>
              <a:t>`</a:t>
            </a:r>
          </a:p>
        </p:txBody>
      </p:sp>
      <p:sp>
        <p:nvSpPr>
          <p:cNvPr id="68" name="Rectangle 71"/>
          <p:cNvSpPr>
            <a:spLocks noChangeArrowheads="1"/>
          </p:cNvSpPr>
          <p:nvPr userDrawn="1"/>
        </p:nvSpPr>
        <p:spPr bwMode="auto">
          <a:xfrm>
            <a:off x="0" y="765175"/>
            <a:ext cx="9144000" cy="36513"/>
          </a:xfrm>
          <a:prstGeom prst="rect">
            <a:avLst/>
          </a:prstGeom>
          <a:solidFill>
            <a:srgbClr val="FFCC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latinLnBrk="1" hangingPunct="1">
              <a:defRPr/>
            </a:pPr>
            <a:r>
              <a:rPr kumimoji="1" lang="en-US" altLang="ko-KR">
                <a:latin typeface="굴림" pitchFamily="50" charset="-127"/>
              </a:rPr>
              <a:t>`</a:t>
            </a:r>
          </a:p>
        </p:txBody>
      </p:sp>
      <p:sp>
        <p:nvSpPr>
          <p:cNvPr id="15469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88913"/>
            <a:ext cx="7772400" cy="512762"/>
          </a:xfrm>
        </p:spPr>
        <p:txBody>
          <a:bodyPr anchor="b"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9" name="Rectangle 67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" name="Rectangle 6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1" name="Rectangle 6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46CC3-3F49-4E5B-920B-FE1F4FDBE81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C40E2-C8B1-4224-8810-BC009958785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19765-8F46-4CF9-85E8-A1B699A84BB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C8FE6-1AD4-4D17-B932-133F2815C3E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F642D-4CB4-49C1-AAA2-E3288EEB5E2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D0BDF-8463-4F10-989F-D61A3DEBA33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3A7B8-33C0-43E5-8B4B-A43ABDCD551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E2F12-F48E-4421-AE49-6D6E8DA205E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813EF-888E-49A3-81EE-3531BD87DCE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70F9C-12E5-41E9-B224-9871C1B21D9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881B3-7F04-41B8-9AED-D9B90F50F1C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5360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5360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0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0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0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1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1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1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1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1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1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1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5361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1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2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2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2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2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2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2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2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2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2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2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3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3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3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3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3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3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5363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3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3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4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4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4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4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4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4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4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4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4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4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5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5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5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5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5365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5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5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5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5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6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366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5366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5366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5366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5366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15366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5366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5366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367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latin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367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FE74C51-8EDF-4557-8E6B-371002C1277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8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395288" y="996950"/>
            <a:ext cx="8105775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latinLnBrk="1" hangingPunct="1">
              <a:lnSpc>
                <a:spcPct val="17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400"/>
              <a:t>□</a:t>
            </a:r>
            <a:r>
              <a:rPr lang="en-US" altLang="ko-KR" sz="2400" b="1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과점 시장의 특성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  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1.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기업간의 상호의존성 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(interdependence)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    ○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각자의 행동이 상대방의 이익에 영향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    ○ Rivalry(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과점적 경쟁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)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對 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Competition(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완전경쟁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 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  2.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예측적 반응 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(conjectural variation)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    ○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상대기업의 반응을 예측하고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그 반응을</a:t>
            </a:r>
          </a:p>
          <a:p>
            <a:pPr eaLnBrk="1" latinLnBrk="1" hangingPunct="1">
              <a:lnSpc>
                <a:spcPct val="130000"/>
              </a:lnSpc>
            </a:pP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        기초로 자기행동을 결정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291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4714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571500" y="5857875"/>
            <a:ext cx="8001000" cy="5715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  E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점에서 가격을 내리면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EH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가 수요곡선이 되고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가격을 올리면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ED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가 수요곡선이 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.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따라서 수요곡선이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DEH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로 굴절됨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  <a:cs typeface="한컴바탕" pitchFamily="18" charset="2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5-2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340768"/>
            <a:ext cx="5472608" cy="4104456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196752"/>
            <a:ext cx="2736304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5-2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굴절수요곡선의 도출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15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857875"/>
            <a:ext cx="8001000" cy="428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MC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곡선이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MN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범위 내에서 변하는 한 가격과 생산량 불변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714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11/18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5-3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340768"/>
            <a:ext cx="5544616" cy="4104456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196752"/>
            <a:ext cx="252028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5-3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생산비 변화의 효과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339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857875"/>
            <a:ext cx="8001000" cy="428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수요가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DEH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에서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ABC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로 줄어들면 판매량은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에서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’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로 줄어들어도 가격은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에서 그대로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714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5-4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412776"/>
            <a:ext cx="5472608" cy="4032448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196752"/>
            <a:ext cx="266429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5-4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수요곡선 변화의 효과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63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857875"/>
            <a:ext cx="8001000" cy="5715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는 가격이 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128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원이기를 원하고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B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는 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147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원이기를 원하기 때문에 둘 사이에 적절한 조정이 필요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. 128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원이 될 수도 있고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, 147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원이 될 수도 있음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  <a:cs typeface="한컴바탕" pitchFamily="18" charset="2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714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13/18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5-5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484784"/>
            <a:ext cx="5616624" cy="3888431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268760"/>
            <a:ext cx="266429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5-5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비용 비대칭 모형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387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611560" y="1052736"/>
            <a:ext cx="8001000" cy="5143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표 5-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2420888"/>
            <a:ext cx="5760640" cy="2088232"/>
          </a:xfrm>
          <a:prstGeom prst="rect">
            <a:avLst/>
          </a:prstGeom>
          <a:ln w="635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411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857875"/>
            <a:ext cx="8001000" cy="428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는 가격이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이기를 원하고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B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는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b</a:t>
            </a:r>
            <a:r>
              <a:rPr lang="en-US" altLang="ko-KR" sz="12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이기를 원하기 때문에 둘 사이에 적절한 조정이 필요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714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15/18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5-6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412776"/>
            <a:ext cx="5400600" cy="388843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268760"/>
            <a:ext cx="266429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5-6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수요 비대칭 모형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435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5143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16/18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표 5-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628800"/>
            <a:ext cx="5904656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459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571500" y="1000125"/>
            <a:ext cx="8001000" cy="5143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17/18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표 5-3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484784"/>
            <a:ext cx="6480720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483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5143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18/18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표 5-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700808"/>
            <a:ext cx="6264696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500063" y="857250"/>
            <a:ext cx="8072437" cy="548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latinLnBrk="1" hangingPunct="1">
              <a:lnSpc>
                <a:spcPct val="17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꾸르노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(Cournot)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과점모형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○ 기본가정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7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    1.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두 개의 기업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(duopoly)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    2.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생산비 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= 0,  AC = MC = 0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    3.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각자는 상대방의 생산량을 보고 자기에게 가장 유리한 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7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       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생산량 결정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4.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상대방 생산량은 외생변수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○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균형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7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    1.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가격과 생산량은 독점과 경쟁의 중간</a:t>
            </a:r>
          </a:p>
          <a:p>
            <a:pPr eaLnBrk="1" latinLnBrk="1" hangingPunct="1">
              <a:lnSpc>
                <a:spcPct val="17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2.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기업수가 증가하면 경쟁균형으로 접근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428625" y="1071563"/>
            <a:ext cx="8215313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latinLnBrk="1" hangingPunct="1">
              <a:lnSpc>
                <a:spcPct val="15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버트란드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(Bertrand)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과점모형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   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1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꾸르노 모형은 생산량이 내생변수</a:t>
            </a:r>
            <a:endParaRPr kumimoji="1" lang="en-US" altLang="ko-KR" sz="22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200">
                <a:latin typeface="HY견고딕" pitchFamily="18" charset="-127"/>
                <a:ea typeface="HY견고딕" pitchFamily="18" charset="-127"/>
              </a:rPr>
              <a:t>         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버트란드 모형은 가격이 내생변수 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kumimoji="1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각자 상대방이 정한 가격을 보고 자기 가격결정</a:t>
            </a:r>
            <a:r>
              <a:rPr kumimoji="1"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가격경쟁 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kumimoji="1" lang="en-US" altLang="ko-KR" sz="2200">
                <a:latin typeface="HY견고딕" pitchFamily="18" charset="-127"/>
                <a:ea typeface="HY견고딕" pitchFamily="18" charset="-127"/>
              </a:rPr>
              <a:t> P&gt;AC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인 한 가격을 하향조정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kumimoji="1"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결국 </a:t>
            </a:r>
            <a:r>
              <a:rPr kumimoji="1" lang="en-US" altLang="ko-KR" sz="2200">
                <a:latin typeface="HY견고딕" pitchFamily="18" charset="-127"/>
                <a:ea typeface="HY견고딕" pitchFamily="18" charset="-127"/>
              </a:rPr>
              <a:t>P=AC=MC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인 선에서 균형 결정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    ○ 경쟁 균형과 일치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        </a:t>
            </a:r>
            <a:endParaRPr kumimoji="1" lang="en-US" altLang="ko-KR" sz="22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kumimoji="1" lang="en-US" altLang="ko-KR" sz="22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kumimoji="1" lang="en-US" altLang="ko-KR" sz="22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3000375" y="4929188"/>
            <a:ext cx="2012950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714375" y="1357313"/>
            <a:ext cx="77501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latinLnBrk="1" hangingPunct="1">
              <a:lnSpc>
                <a:spcPct val="15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챔벌린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(Chamberlin)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과점 모형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각자가 서로 경쟁하면 손해라는 것을 인식 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이심전심으로 경쟁을 자제 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협조적으로 행동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담합균형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→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독점균형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(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시장분할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  <a:endParaRPr kumimoji="1" lang="ko-KR" altLang="en-US" sz="24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  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   </a:t>
            </a:r>
            <a:endParaRPr kumimoji="1"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3500438" y="4143375"/>
            <a:ext cx="2012950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7171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928688" y="1143000"/>
            <a:ext cx="72866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latinLnBrk="1" hangingPunct="1">
              <a:lnSpc>
                <a:spcPct val="15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종합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3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균형 비교 → 과점의 특성 파악</a:t>
            </a:r>
            <a:endParaRPr kumimoji="1" lang="en-US" altLang="ko-KR" sz="24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kumimoji="1" lang="en-US" altLang="ko-KR" sz="24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kumimoji="1" lang="ko-KR" altLang="en-US" sz="24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과점의 특성파악 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과점 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or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독점 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or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경쟁</a:t>
            </a:r>
            <a:endParaRPr kumimoji="1" lang="en-US" altLang="ko-KR" sz="24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꾸르노 모형 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전형적 과점 균형</a:t>
            </a:r>
            <a:endParaRPr kumimoji="1" lang="en-US" altLang="ko-KR" sz="24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버트란드 모형 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과점의 경쟁적 균형</a:t>
            </a:r>
            <a:endParaRPr kumimoji="1" lang="en-US" altLang="ko-KR" sz="24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챔벌린 모형 </a:t>
            </a: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1" lang="ko-KR" altLang="en-US" sz="2400">
                <a:latin typeface="HY견고딕" pitchFamily="18" charset="-127"/>
                <a:ea typeface="HY견고딕" pitchFamily="18" charset="-127"/>
              </a:rPr>
              <a:t>과점의 독점적 균형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3286125" y="2571750"/>
            <a:ext cx="2012950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571500" y="928688"/>
            <a:ext cx="785812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latinLnBrk="1" hangingPunct="1">
              <a:lnSpc>
                <a:spcPct val="150000"/>
              </a:lnSpc>
            </a:pPr>
            <a:r>
              <a:rPr kumimoji="1"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과점의 가격안정성과 굴절수요곡선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 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수요곡선이 굴절하는 이유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  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1.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가격 인하시 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경쟁자도 동조적으로 인하 → 수요 완만히 증가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  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2.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가격 인상시 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경쟁자도 비동조적으로 인하 → 수요급감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       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○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생산비가 변해도 가격은 불변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○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수요가 변해도 가격은 불변 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○ 과점시장의 가격안정성을 설명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3571875" y="3143250"/>
            <a:ext cx="1857375" cy="357188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5-2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>
            <a:hlinkClick r:id="rId3" action="ppaction://hlinksldjump"/>
          </p:cNvPr>
          <p:cNvSpPr/>
          <p:nvPr/>
        </p:nvSpPr>
        <p:spPr>
          <a:xfrm>
            <a:off x="4786313" y="4214813"/>
            <a:ext cx="1857375" cy="357187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5-3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4" action="ppaction://hlinksldjump"/>
          </p:cNvPr>
          <p:cNvSpPr/>
          <p:nvPr/>
        </p:nvSpPr>
        <p:spPr>
          <a:xfrm>
            <a:off x="4786313" y="5143500"/>
            <a:ext cx="1857375" cy="357188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5-4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428625" y="928688"/>
            <a:ext cx="8215313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latinLnBrk="1" hangingPunct="1">
              <a:lnSpc>
                <a:spcPct val="140000"/>
              </a:lnSpc>
            </a:pPr>
            <a:r>
              <a:rPr kumimoji="1"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비용비대칭 과점</a:t>
            </a:r>
          </a:p>
          <a:p>
            <a:pPr eaLnBrk="1" latinLnBrk="1" hangingPunct="1">
              <a:lnSpc>
                <a:spcPct val="14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○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두 과점기업이 수요는 동일하지만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생산비 조건이 다르면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 eaLnBrk="1" latinLnBrk="1" hangingPunct="1">
              <a:lnSpc>
                <a:spcPct val="14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○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각 기업이 독자적으로 이윤 극대화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.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가격을 정하면 가격전쟁가능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 eaLnBrk="1" latinLnBrk="1" hangingPunct="1">
              <a:lnSpc>
                <a:spcPct val="14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</a:t>
            </a:r>
          </a:p>
          <a:p>
            <a:pPr eaLnBrk="1" latinLnBrk="1" hangingPunct="1">
              <a:lnSpc>
                <a:spcPct val="140000"/>
              </a:lnSpc>
            </a:pP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4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○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가격 선도 균형이 성립되면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낮은 가격으로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4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○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담합 균형이 성립되면 높은 가격으로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4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    </a:t>
            </a:r>
          </a:p>
          <a:p>
            <a:pPr eaLnBrk="1" latinLnBrk="1" hangingPunct="1">
              <a:lnSpc>
                <a:spcPct val="140000"/>
              </a:lnSpc>
            </a:pPr>
            <a:r>
              <a:rPr kumimoji="1"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수요비대칭 과점</a:t>
            </a:r>
          </a:p>
          <a:p>
            <a:pPr eaLnBrk="1" latinLnBrk="1" hangingPunct="1">
              <a:lnSpc>
                <a:spcPct val="14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 ○ 두 과점기업이 생산비는 동일하지만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수요조건이 다르면 </a:t>
            </a:r>
          </a:p>
          <a:p>
            <a:pPr eaLnBrk="1" latinLnBrk="1" hangingPunct="1">
              <a:lnSpc>
                <a:spcPct val="14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가격 합의 또는 가격 전쟁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40000"/>
              </a:lnSpc>
            </a:pPr>
            <a:endParaRPr kumimoji="1" lang="ko-KR" altLang="en-US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4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3500438" y="2500313"/>
            <a:ext cx="2012950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5-5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>
            <a:hlinkClick r:id="rId3" action="ppaction://hlinksldjump"/>
          </p:cNvPr>
          <p:cNvSpPr/>
          <p:nvPr/>
        </p:nvSpPr>
        <p:spPr>
          <a:xfrm>
            <a:off x="3500438" y="4143375"/>
            <a:ext cx="2012950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4" action="ppaction://hlinksldjump"/>
          </p:cNvPr>
          <p:cNvSpPr/>
          <p:nvPr/>
        </p:nvSpPr>
        <p:spPr>
          <a:xfrm>
            <a:off x="3500438" y="5857875"/>
            <a:ext cx="2012950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5-6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428625" y="928688"/>
            <a:ext cx="8286750" cy="577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latinLnBrk="1" hangingPunct="1">
              <a:lnSpc>
                <a:spcPct val="150000"/>
              </a:lnSpc>
            </a:pPr>
            <a:r>
              <a:rPr kumimoji="1"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kumimoji="1" lang="ko-KR" altLang="en-US" sz="2200">
                <a:latin typeface="HY견고딕" pitchFamily="18" charset="-127"/>
                <a:ea typeface="HY견고딕" pitchFamily="18" charset="-127"/>
              </a:rPr>
              <a:t>게임과 과점 균형</a:t>
            </a:r>
            <a:endParaRPr kumimoji="1" lang="en-US" altLang="ko-KR" sz="22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과점균형은 게임이론으로도 설명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Zero-sum game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       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○ Nash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균형 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각 경기자는 상대방이 변하지 않는 한 자기도 변하지 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                    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않으려는 상황의 균형                        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Nonconstant-sum game :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담합균형 </a:t>
            </a:r>
            <a:r>
              <a:rPr kumimoji="1" lang="en-US" altLang="ko-KR" sz="1600">
                <a:latin typeface="HY견고딕" pitchFamily="18" charset="-127"/>
                <a:ea typeface="HY견고딕" pitchFamily="18" charset="-127"/>
              </a:rPr>
              <a:t>vs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Nash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균형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       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  ○ Prisoners</a:t>
            </a:r>
            <a:r>
              <a:rPr kumimoji="1" lang="en-US" altLang="ko-KR" sz="2000">
                <a:ea typeface="HY견고딕" pitchFamily="18" charset="-127"/>
              </a:rPr>
              <a:t>’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dilemma game : Nash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균형 </a:t>
            </a:r>
            <a:r>
              <a:rPr kumimoji="1" lang="en-US" altLang="ko-KR" sz="1600">
                <a:latin typeface="HY견고딕" pitchFamily="18" charset="-127"/>
                <a:ea typeface="HY견고딕" pitchFamily="18" charset="-127"/>
              </a:rPr>
              <a:t>vs</a:t>
            </a:r>
            <a:r>
              <a:rPr kumimoji="1"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효율적 균형</a:t>
            </a:r>
          </a:p>
          <a:p>
            <a:pPr eaLnBrk="1" latinLnBrk="1" hangingPunct="1">
              <a:lnSpc>
                <a:spcPct val="150000"/>
              </a:lnSpc>
            </a:pPr>
            <a:r>
              <a:rPr kumimoji="1" lang="ko-KR" altLang="en-US" sz="2000">
                <a:latin typeface="HY견고딕" pitchFamily="18" charset="-127"/>
                <a:ea typeface="HY견고딕" pitchFamily="18" charset="-127"/>
              </a:rPr>
              <a:t>          </a:t>
            </a:r>
            <a:endParaRPr kumimoji="1" lang="en-US" altLang="ko-KR" sz="2000">
              <a:latin typeface="HY견고딕" pitchFamily="18" charset="-127"/>
              <a:ea typeface="HY견고딕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kumimoji="1"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3500438" y="2286000"/>
            <a:ext cx="2012950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5-2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>
            <a:hlinkClick r:id="rId3" action="ppaction://hlinksldjump"/>
          </p:cNvPr>
          <p:cNvSpPr/>
          <p:nvPr/>
        </p:nvSpPr>
        <p:spPr>
          <a:xfrm>
            <a:off x="3500438" y="4429125"/>
            <a:ext cx="2012950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5-3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4" action="ppaction://hlinksldjump"/>
          </p:cNvPr>
          <p:cNvSpPr/>
          <p:nvPr/>
        </p:nvSpPr>
        <p:spPr>
          <a:xfrm>
            <a:off x="3500438" y="5715000"/>
            <a:ext cx="2012950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5-4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67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635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kumimoji="1"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1"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과점기업의 시장행동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4714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5857875"/>
            <a:ext cx="8001000" cy="428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E : Cournot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과점균형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,  C : Chamberlin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과점균형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,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 : Bertrand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과점균형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9/18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9" name="그림 8" descr="5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268760"/>
            <a:ext cx="5472608" cy="4104456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모서리가 둥근 직사각형 9"/>
          <p:cNvSpPr/>
          <p:nvPr/>
        </p:nvSpPr>
        <p:spPr>
          <a:xfrm>
            <a:off x="1619672" y="1196752"/>
            <a:ext cx="2736304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5-1 </a:t>
            </a:r>
            <a:r>
              <a:rPr lang="en-US" altLang="ko-KR" sz="1200" b="1" dirty="0" err="1" smtClean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Cournot</a:t>
            </a:r>
            <a:r>
              <a:rPr lang="en-US" altLang="ko-KR" sz="1200" b="1" dirty="0" smtClean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복점의 균형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파문">
  <a:themeElements>
    <a:clrScheme name="파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파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lnDef>
  </a:objectDefaults>
  <a:extraClrSchemeLst>
    <a:extraClrScheme>
      <a:clrScheme name="파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파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725</Words>
  <Application>Microsoft Office PowerPoint</Application>
  <PresentationFormat>화면 슬라이드 쇼(4:3)</PresentationFormat>
  <Paragraphs>136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파문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Company>건국대학교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member</dc:creator>
  <cp:lastModifiedBy>USE</cp:lastModifiedBy>
  <cp:revision>43</cp:revision>
  <dcterms:created xsi:type="dcterms:W3CDTF">2006-08-31T06:53:22Z</dcterms:created>
  <dcterms:modified xsi:type="dcterms:W3CDTF">2011-02-23T08:23:52Z</dcterms:modified>
</cp:coreProperties>
</file>