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71" r:id="rId10"/>
    <p:sldId id="259" r:id="rId11"/>
    <p:sldId id="261" r:id="rId12"/>
    <p:sldId id="263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>
                <a:latin typeface="+mn-lt"/>
                <a:ea typeface="+mn-ea"/>
              </a:rPr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30AD1-6D81-4BDF-B8C4-A5312CB32E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0751E-1227-4FE1-94F2-BC9FE9F2E6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39C0C-CE6A-45A3-9F8B-DBC5B8F1A2F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EB8C2-9DC3-4DD0-A3AD-49E8CA13A3B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9AE51-C66A-47AA-A672-F5CA5714A8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7C218-D40E-4467-81C2-708DAAAC602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3CAFC-15EC-4B0E-9626-E079BD933F0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4B8E0-7974-44D9-8CDF-F9AA8960BA6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612CA-2D50-428E-B568-A5900E7A6B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F1A43-4023-46FE-A7EA-E8AB12FA72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AB8A2-0BB0-4831-9F36-A75D7BB20A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lt"/>
              <a:ea typeface="+mn-ea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ko-KR" altLang="en-US">
                    <a:latin typeface="+mn-lt"/>
                    <a:ea typeface="+mn-ea"/>
                  </a:endParaRPr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fld id="{2D249047-009A-4B9F-98DA-6495D4887E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071813" y="261938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785813" y="1071563"/>
            <a:ext cx="72866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기업간의 협정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(Agreements)</a:t>
            </a: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명시적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합의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묵시적 합의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사교집회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등으로 협조적 유대관계 모색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신사협정으로 협조적 관계 유지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가격고정합의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+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생산제한 합의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ko-KR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합의의 한계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합의는 성립도 어렵고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2.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오래 유지하기도 어렵다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3. Cheating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의 유혹 때문에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100">
                <a:latin typeface="HY견고딕" pitchFamily="18" charset="-127"/>
                <a:ea typeface="HY견고딕" pitchFamily="18" charset="-127"/>
              </a:rPr>
              <a:t>     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143500" y="528637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229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과점기업은 합의된 가격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Pm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비밀리에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ab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를 따라 낮추어가면 판매량이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qm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q*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로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증가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하고 이윤도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Z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증가함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1" name="그림 10" descr="7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340768"/>
            <a:ext cx="6120680" cy="388843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1475656" y="1196752"/>
            <a:ext cx="295232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과점기업의 합의위반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3315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429250"/>
            <a:ext cx="8001000" cy="1071563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경쟁 하에서는 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P*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시장공급량이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Q*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개별기업은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q*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씩 생산하지만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담합가격이 설정되면 시장공급량은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 m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으로 줄어들고 개별기업은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qm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으로 생산량을 줄여야 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그러나 개별기업이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q**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생산할 때 더 큰 이윤을 벌 수 있기 떄문에 담합가격을 지키지 않고 비밀리에 가격을 조금 낮추면서 판매량을 증가시키려고 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71500" y="1000125"/>
            <a:ext cx="8001000" cy="42862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8143875" y="6286500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1" name="그림 10" descr="7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340768"/>
            <a:ext cx="5976664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1403648" y="1196752"/>
            <a:ext cx="295232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카르텔하의 가격과 생산량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433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선도기업은 가격을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Pd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정하면서 다른기업들이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FA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시장을 갖도록 허용하고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자기는   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AB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시장을 차지한다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1" name="그림 10" descr="7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268760"/>
            <a:ext cx="6264696" cy="388843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1259632" y="1196752"/>
            <a:ext cx="295232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주도기업에 의한 가격선도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5363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가격이 높아 신규진입과  소기업의 생산확장이 일어나면 선도기업의 시장 몫과 이윤이 줄어 들기 때문에 선도기업은 미리 가격을 적절히 낮추어 진입을 봉쇄함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71500" y="980729"/>
            <a:ext cx="8001000" cy="4519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1" name="그림 10" descr="7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340768"/>
            <a:ext cx="6048672" cy="381642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1259632" y="1196752"/>
            <a:ext cx="324036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7-4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가격선도기업의 진입저지가격결정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638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  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이윤극대화가 격은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Pm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이지만 진입을 차단하기 위해 이윤을 적절히 포기하면서 미리 가격을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0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수준으로 하향 책정함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7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412776"/>
            <a:ext cx="4824536" cy="37444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1763688" y="1268760"/>
            <a:ext cx="259228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진입저지가격전략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741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39552" y="980728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>
            <a:hlinkClick r:id="rId2" action="ppaction://hlinksldjump"/>
          </p:cNvPr>
          <p:cNvSpPr/>
          <p:nvPr/>
        </p:nvSpPr>
        <p:spPr>
          <a:xfrm>
            <a:off x="571500" y="5857875"/>
            <a:ext cx="8001000" cy="500063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신규진입이 가능한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B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 B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2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등에 기존기업이 미리 공장을 지어 신규진입을 봉쇄함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 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2" name="그림 11" descr="7-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628800"/>
            <a:ext cx="6120680" cy="331236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1331640" y="1484784"/>
            <a:ext cx="309634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7-6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공장입지에 따른 진입가능성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571500" y="928688"/>
            <a:ext cx="792956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카르텔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협정의 대표적 형태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여러 기업들이 공동으로 생산량을 제한하여 높은 가격을 책정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 </a:t>
            </a:r>
          </a:p>
          <a:p>
            <a:endParaRPr kumimoji="0" lang="en-US" altLang="ko-KR" sz="1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합의가 쉬워질 수 있는 조건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수요가 비탄력적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정부의 규제가 느슨할 수록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3.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기업의 수가 적을수록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4.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집중률이 높을수록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5.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상품이 동질적일수록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6.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사업자 단체가 존재할 수록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endParaRPr kumimoji="0" lang="en-US" altLang="ko-KR" sz="1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카르텔은 와해될 운명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 1. Cheating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을 통한 이윤증대 유혹이 존재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2.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Cheating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을 방지하기 위해 방아쇠 가격설정</a:t>
            </a:r>
          </a:p>
        </p:txBody>
      </p:sp>
      <p:sp>
        <p:nvSpPr>
          <p:cNvPr id="4100" name="Text Box 11"/>
          <p:cNvSpPr txBox="1">
            <a:spLocks noChangeArrowheads="1"/>
          </p:cNvSpPr>
          <p:nvPr/>
        </p:nvSpPr>
        <p:spPr bwMode="auto">
          <a:xfrm>
            <a:off x="3071813" y="261938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357563" y="214312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428625" y="841375"/>
            <a:ext cx="8286750" cy="60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가격선도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합법적인 방법으로 비경쟁가격 유지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선도기업과 추종기업이 분리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주도기업에 의한 가격선도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추종기업은 가격 순응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담합적 가격선도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담합가격을 제시하는 역할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지표제시적 가격선도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가격에 대한 일반적 정보 제공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주도 기업에 의한 가격선도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주도기업은 작은 기업들의 시장을 인정하고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주도 기업은 남은 시장을 독차지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공존전략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   </a:t>
            </a: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286125" y="564356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642938" y="1357313"/>
            <a:ext cx="78581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가격선도의 예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: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미국의 담배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철강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자동차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시리얼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                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터번발전기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가솔린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자동차 시장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                      </a:t>
            </a:r>
          </a:p>
          <a:p>
            <a:pPr>
              <a:lnSpc>
                <a:spcPct val="150000"/>
              </a:lnSpc>
            </a:pP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가격선도의 공과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가격을 높게 유지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선도가격 ＞ 경쟁가격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가격변동의 폭을 낮춤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:</a:t>
            </a: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호황기는 덜 높게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,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불황기는 덜 낮게 가격선도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428625" y="1071563"/>
            <a:ext cx="821531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총계비용가격결정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가격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=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평균생산비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+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일정한 수익률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단순한 도식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이 방식은 과점시장의 가격조정을 쉽게 함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총계비용가격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VS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이윤극대화 가격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생산비 조건이 우선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수요조건 무시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? </a:t>
            </a: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이윤극대화 포기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?</a:t>
            </a: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3.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경험적으로 다른 방식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이윤극대화 가격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이 더 높은 이윤을                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보장한다는 근거는 약함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4.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실제로는 총계비용가격방식도 수요조건을 반영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5.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총계비용가격과 이윤 극대화 가격이 서로 일관성 유지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총계비용가격의 한계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기업간 생산비 차이가 높을 때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: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기업간 가격차 불가피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2.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경기변동을 덜 반영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: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비율에만 큰 비중은 투기 때문</a:t>
            </a:r>
            <a:endParaRPr kumimoji="0" lang="en-US" altLang="ko-KR" sz="20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      3. </a:t>
            </a:r>
            <a:r>
              <a:rPr kumimoji="0" lang="ko-KR" altLang="en-US" sz="2000">
                <a:latin typeface="HY견고딕" pitchFamily="18" charset="-127"/>
                <a:ea typeface="HY견고딕" pitchFamily="18" charset="-127"/>
              </a:rPr>
              <a:t>장기이윤 극대화 경향</a:t>
            </a:r>
            <a:r>
              <a:rPr kumimoji="0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endParaRPr kumimoji="0" lang="ko-KR" altLang="en-US" sz="2000"/>
          </a:p>
        </p:txBody>
      </p:sp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428625" y="1285875"/>
            <a:ext cx="84296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초점이론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경쟁기업들이 이심전심으로 한 점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에 수렴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무언의 합의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과점기업들이 모두 용납할 수 있는 한 가격에 수렴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상한가격 규제 시 규제가격이 초점 역할 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비밀경매경쟁에서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여러 동일가 출현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: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초점에서</a:t>
            </a:r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642938" y="1357313"/>
            <a:ext cx="7786687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8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8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800">
                <a:latin typeface="HY견고딕" pitchFamily="18" charset="-127"/>
                <a:ea typeface="HY견고딕" pitchFamily="18" charset="-127"/>
              </a:rPr>
              <a:t>수요변화에 대한 대응</a:t>
            </a:r>
            <a:endParaRPr kumimoji="0" lang="en-US" altLang="ko-KR" sz="28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  1.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수요감소 할 때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(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수요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〈 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생산량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2. 1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차적으로 재고와 주문잔고 조정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3. 2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차적으로 생산량 조정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4.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마지막으로 가격 조정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5.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과점 가격의 상대적 안정성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 :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가격은 최후의 보루</a:t>
            </a:r>
          </a:p>
        </p:txBody>
      </p:sp>
      <p:sp>
        <p:nvSpPr>
          <p:cNvPr id="9220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357188" y="1000125"/>
            <a:ext cx="850106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400">
                <a:latin typeface="HY견고딕" pitchFamily="18" charset="-127"/>
                <a:ea typeface="HY견고딕" pitchFamily="18" charset="-127"/>
              </a:rPr>
              <a:t>가격선도기업의 진입저지가격 전략</a:t>
            </a:r>
            <a:endParaRPr kumimoji="0" lang="en-US" altLang="ko-KR" sz="2400">
              <a:latin typeface="HY견고딕" pitchFamily="18" charset="-127"/>
              <a:ea typeface="HY견고딕" pitchFamily="18" charset="-127"/>
            </a:endParaRPr>
          </a:p>
          <a:p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선도기업은 군소기업의 시장을 인정하면서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나머지를 자기 시장으로 간주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3.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이윤 극대화의 높은 가격 설정하면 우선은 이윤을 벌지만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4.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기존기업의 생산확장과 신규진입기업 출현 초래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5.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선도기업의 시장감소 → 가격 하락 → 이윤 감소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   </a:t>
            </a: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○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이런 현상을 방지하기 위해 선도기업은 일정이윤을 포기하고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○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낮은 가격에서 진입저지가격 책정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P</a:t>
            </a:r>
            <a:r>
              <a:rPr kumimoji="0" lang="en-US" altLang="ko-KR" sz="2200" baseline="-25000">
                <a:latin typeface="HY견고딕" pitchFamily="18" charset="-127"/>
                <a:ea typeface="HY견고딕" pitchFamily="18" charset="-127"/>
              </a:rPr>
              <a:t>m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대신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P</a:t>
            </a:r>
            <a:r>
              <a:rPr kumimoji="0" lang="en-US" altLang="ko-KR" sz="2200" baseline="-25000">
                <a:latin typeface="HY견고딕" pitchFamily="18" charset="-127"/>
                <a:ea typeface="HY견고딕" pitchFamily="18" charset="-127"/>
              </a:rPr>
              <a:t>0</a:t>
            </a: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○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단기이윤 감소하지만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장기이윤 증대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(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진입 배제하기 때문에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   </a:t>
            </a:r>
          </a:p>
          <a:p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endParaRPr kumimoji="0" lang="ko-KR" altLang="en-US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4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286125" y="364331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3286125" y="564356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kumimoji="0" lang="ko-KR" altLang="en-US"/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642938" y="928688"/>
            <a:ext cx="8072437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□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입지선점을 통한 진입봉쇄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 공장 입지 선점 → 진입봉쇄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  </a:t>
            </a:r>
          </a:p>
          <a:p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상품의 새 특성 선점 → 진입봉쇄 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신규진입의 한계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규모가 작아지면 평균생산비 증가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신규 진입 중단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소비자의 다양한 기호를 충족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다양화된 상품을 소규모로 생산하면 규모의 경제 희생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</a:p>
          <a:p>
            <a:pPr>
              <a:lnSpc>
                <a:spcPct val="150000"/>
              </a:lnSpc>
            </a:pP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제품차별화의 한계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광고나 시장전략에 비용 지출 </a:t>
            </a:r>
            <a:r>
              <a:rPr kumimoji="0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0" lang="ko-KR" altLang="en-US" sz="2200">
                <a:latin typeface="HY견고딕" pitchFamily="18" charset="-127"/>
                <a:ea typeface="HY견고딕" pitchFamily="18" charset="-127"/>
              </a:rPr>
              <a:t>제품차별화 비용</a:t>
            </a:r>
            <a:endParaRPr kumimoji="0"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268" name="Text Box 11"/>
          <p:cNvSpPr txBox="1">
            <a:spLocks noChangeArrowheads="1"/>
          </p:cNvSpPr>
          <p:nvPr/>
        </p:nvSpPr>
        <p:spPr bwMode="auto">
          <a:xfrm>
            <a:off x="3071813" y="214313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 7</a:t>
            </a:r>
            <a:r>
              <a:rPr kumimoji="0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비경쟁화시키는 조건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1857375" y="20002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9/15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934</Words>
  <Application>Microsoft Office PowerPoint</Application>
  <PresentationFormat>화면 슬라이드 쇼(4:3)</PresentationFormat>
  <Paragraphs>153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Company>LOCAL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미리</dc:creator>
  <cp:lastModifiedBy>USE</cp:lastModifiedBy>
  <cp:revision>45</cp:revision>
  <dcterms:created xsi:type="dcterms:W3CDTF">2007-09-26T13:56:08Z</dcterms:created>
  <dcterms:modified xsi:type="dcterms:W3CDTF">2011-02-23T08:11:12Z</dcterms:modified>
</cp:coreProperties>
</file>