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4" r:id="rId3"/>
    <p:sldId id="334" r:id="rId4"/>
    <p:sldId id="271" r:id="rId5"/>
    <p:sldId id="335" r:id="rId6"/>
    <p:sldId id="263" r:id="rId7"/>
    <p:sldId id="273" r:id="rId8"/>
    <p:sldId id="266" r:id="rId9"/>
    <p:sldId id="272" r:id="rId10"/>
    <p:sldId id="270" r:id="rId11"/>
    <p:sldId id="371" r:id="rId12"/>
    <p:sldId id="301" r:id="rId13"/>
    <p:sldId id="265" r:id="rId14"/>
    <p:sldId id="362" r:id="rId15"/>
    <p:sldId id="336" r:id="rId16"/>
    <p:sldId id="325" r:id="rId17"/>
    <p:sldId id="363" r:id="rId18"/>
    <p:sldId id="337" r:id="rId19"/>
    <p:sldId id="338" r:id="rId20"/>
    <p:sldId id="364" r:id="rId21"/>
    <p:sldId id="339" r:id="rId22"/>
    <p:sldId id="327" r:id="rId23"/>
    <p:sldId id="365" r:id="rId24"/>
    <p:sldId id="340" r:id="rId25"/>
    <p:sldId id="328" r:id="rId26"/>
    <p:sldId id="366" r:id="rId27"/>
    <p:sldId id="341" r:id="rId28"/>
    <p:sldId id="330" r:id="rId29"/>
    <p:sldId id="342" r:id="rId30"/>
    <p:sldId id="372" r:id="rId31"/>
    <p:sldId id="373" r:id="rId32"/>
    <p:sldId id="374" r:id="rId33"/>
    <p:sldId id="375" r:id="rId34"/>
    <p:sldId id="376" r:id="rId35"/>
    <p:sldId id="353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99"/>
    <a:srgbClr val="FF5050"/>
    <a:srgbClr val="0000FF"/>
    <a:srgbClr val="004576"/>
    <a:srgbClr val="006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>
      <p:cViewPr>
        <p:scale>
          <a:sx n="70" d="100"/>
          <a:sy n="70" d="100"/>
        </p:scale>
        <p:origin x="-156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B5EB4-EB8C-4E59-909F-389131E9F827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28FC-C21F-4235-95A2-65D3E3FC047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59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A28EE-2C54-45EC-804D-989E92416ADA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0F778-B272-4C0C-98EB-42F3FC3E1C3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80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인생이모작C.I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31887" y="6283796"/>
            <a:ext cx="1296144" cy="436525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2125-A72C-4CDA-90C3-2B027147B3C9}" type="datetimeFigureOut">
              <a:rPr lang="ko-KR" altLang="en-US" smtClean="0"/>
              <a:pPr/>
              <a:t>2013-09-05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79512" y="9525"/>
            <a:ext cx="0" cy="6453336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psx02i29679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그림 4" descr="이모작로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2732" y="3959344"/>
            <a:ext cx="1512168" cy="504056"/>
          </a:xfrm>
          <a:prstGeom prst="rect">
            <a:avLst/>
          </a:prstGeom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5496" y="-243408"/>
            <a:ext cx="4680520" cy="3816424"/>
          </a:xfrm>
        </p:spPr>
        <p:txBody>
          <a:bodyPr>
            <a:normAutofit/>
          </a:bodyPr>
          <a:lstStyle/>
          <a:p>
            <a:pPr algn="l">
              <a:lnSpc>
                <a:spcPts val="6000"/>
              </a:lnSpc>
            </a:pPr>
            <a: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2013 </a:t>
            </a:r>
            <a:b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60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S</a:t>
            </a:r>
            <a: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eoul</a:t>
            </a:r>
            <a:b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6000" dirty="0" smtClean="0"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s</a:t>
            </a:r>
            <a: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enior</a:t>
            </a:r>
            <a:br>
              <a:rPr lang="en-US" altLang="ko-KR" sz="60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6000" spc="-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F</a:t>
            </a:r>
            <a:r>
              <a:rPr lang="en-US" altLang="ko-KR" sz="6000" spc="-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estival</a:t>
            </a:r>
            <a:endParaRPr lang="ko-KR" altLang="en-US" sz="6000" spc="-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od Times" pitchFamily="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10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-103187" y="25574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행사 개요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39552" y="2089934"/>
            <a:ext cx="6552728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일      정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2013.10.24~25(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목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~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금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), 28(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월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총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3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일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장      소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서울광장 및 서울시청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시민청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대회의실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>
              <a:lnSpc>
                <a:spcPts val="2500"/>
              </a:lnSpc>
            </a:pP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주      제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당신의 이모작을 응원합니다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!</a:t>
            </a: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주      최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서울시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생명보험협회 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주      관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서울인생이모작지원센터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  <a:buFont typeface="Arial" pitchFamily="34" charset="0"/>
              <a:buChar char="•"/>
            </a:pP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ko-KR" altLang="en-US" sz="20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후      원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보건복지부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6" name="Picture 2" descr="C:\Users\사무실4\Desktop\66621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3723"/>
            <a:ext cx="2304256" cy="3377015"/>
          </a:xfrm>
          <a:prstGeom prst="round2DiagRect">
            <a:avLst/>
          </a:prstGeom>
          <a:noFill/>
        </p:spPr>
      </p:pic>
      <p:sp>
        <p:nvSpPr>
          <p:cNvPr id="17" name="직사각형 16"/>
          <p:cNvSpPr/>
          <p:nvPr/>
        </p:nvSpPr>
        <p:spPr>
          <a:xfrm>
            <a:off x="6180559" y="5627340"/>
            <a:ext cx="2457797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</a:rPr>
              <a:t>※ 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방송인 김혜영 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</a:rPr>
              <a:t>홍보대사 및 메인</a:t>
            </a:r>
            <a:r>
              <a:rPr lang="en-US" altLang="ko-KR" sz="1000" b="1" dirty="0" smtClean="0">
                <a:solidFill>
                  <a:schemeClr val="tx1"/>
                </a:solidFill>
              </a:rPr>
              <a:t>MC)</a:t>
            </a:r>
            <a:endParaRPr lang="ko-KR" altLang="en-US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39552" y="2089934"/>
            <a:ext cx="6552728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2000" b="1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주요프로그램</a:t>
            </a:r>
            <a:r>
              <a:rPr lang="ko-KR" altLang="en-US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Superstar S</a:t>
            </a:r>
          </a:p>
          <a:p>
            <a:pPr>
              <a:lnSpc>
                <a:spcPts val="2500"/>
              </a:lnSpc>
            </a:pPr>
            <a:endParaRPr lang="en-US" altLang="ko-KR" sz="2000" b="1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                Senior Library</a:t>
            </a:r>
          </a:p>
          <a:p>
            <a:pPr>
              <a:lnSpc>
                <a:spcPts val="2500"/>
              </a:lnSpc>
            </a:pPr>
            <a:endParaRPr lang="en-US" altLang="ko-KR" sz="2000" b="1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                Seoul Night</a:t>
            </a:r>
          </a:p>
          <a:p>
            <a:pPr>
              <a:lnSpc>
                <a:spcPts val="2500"/>
              </a:lnSpc>
            </a:pPr>
            <a:endParaRPr lang="en-US" altLang="ko-KR" sz="2000" b="1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                Senior Conference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-103187" y="25574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행사 개요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39712" y="6356350"/>
            <a:ext cx="2247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12</a:t>
            </a:fld>
            <a:endParaRPr lang="ko-KR" altLang="en-US" b="1">
              <a:solidFill>
                <a:schemeClr val="bg1"/>
              </a:solidFill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2115726" y="1556792"/>
          <a:ext cx="5091995" cy="377595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018399"/>
                <a:gridCol w="1018399"/>
                <a:gridCol w="1018399"/>
                <a:gridCol w="1018399"/>
                <a:gridCol w="1018399"/>
              </a:tblGrid>
              <a:tr h="422107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화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수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목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금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22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23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24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25</a:t>
                      </a:r>
                      <a:endParaRPr lang="ko-KR" altLang="en-US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92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mtClean="0"/>
                        <a:t>28</a:t>
                      </a:r>
                      <a:endParaRPr lang="ko-KR" altLang="en-US" b="1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29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31</a:t>
                      </a:r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모서리가 둥근 직사각형 19"/>
          <p:cNvSpPr/>
          <p:nvPr/>
        </p:nvSpPr>
        <p:spPr>
          <a:xfrm>
            <a:off x="2119131" y="3676650"/>
            <a:ext cx="1012709" cy="1624557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6203801" y="2603004"/>
            <a:ext cx="9685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Senior</a:t>
            </a:r>
          </a:p>
          <a:p>
            <a:pPr algn="ctr"/>
            <a:r>
              <a:rPr lang="en-US" altLang="ko-KR" sz="1200" dirty="0" smtClean="0"/>
              <a:t>Library</a:t>
            </a:r>
            <a:endParaRPr lang="ko-KR" altLang="en-US" sz="12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6196532" y="3092300"/>
            <a:ext cx="9757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Seoul</a:t>
            </a:r>
          </a:p>
          <a:p>
            <a:pPr algn="ctr"/>
            <a:r>
              <a:rPr lang="en-US" altLang="ko-KR" sz="1200" dirty="0" smtClean="0"/>
              <a:t>Night </a:t>
            </a:r>
            <a:endParaRPr lang="ko-KR" altLang="en-US" sz="12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123728" y="4293095"/>
            <a:ext cx="10245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Senior</a:t>
            </a:r>
          </a:p>
          <a:p>
            <a:pPr algn="ctr"/>
            <a:r>
              <a:rPr lang="en-US" altLang="ko-KR" sz="1200" dirty="0" smtClean="0"/>
              <a:t>Conference</a:t>
            </a:r>
            <a:endParaRPr lang="ko-KR" altLang="en-US" sz="12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184836" y="2307689"/>
            <a:ext cx="19970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부스</a:t>
            </a:r>
            <a:r>
              <a:rPr lang="en-US" altLang="ko-KR" sz="1200" smtClean="0"/>
              <a:t>/</a:t>
            </a:r>
            <a:r>
              <a:rPr lang="ko-KR" altLang="en-US" sz="1200" smtClean="0"/>
              <a:t>전시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-112712" y="25574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행사 개요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689" y="2852936"/>
            <a:ext cx="1032495" cy="623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1150" smtClean="0"/>
          </a:p>
          <a:p>
            <a:pPr algn="ctr"/>
            <a:r>
              <a:rPr lang="ko-KR" altLang="en-US" sz="1150" smtClean="0"/>
              <a:t>슈퍼스타</a:t>
            </a:r>
            <a:r>
              <a:rPr lang="en-US" altLang="ko-KR" sz="1150" smtClean="0"/>
              <a:t>S</a:t>
            </a:r>
          </a:p>
          <a:p>
            <a:pPr algn="ctr"/>
            <a:endParaRPr lang="ko-KR" altLang="en-US" sz="1150" dirty="0" smtClean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167114" y="1581174"/>
            <a:ext cx="2033786" cy="2088232"/>
          </a:xfrm>
          <a:prstGeom prst="roundRect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182556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13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 flipV="1">
            <a:off x="1204929" y="2152749"/>
            <a:ext cx="0" cy="72008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456940" y="2512789"/>
            <a:ext cx="5112568" cy="2592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74358" y="2800821"/>
            <a:ext cx="66793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일 시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2013. 10. 24 (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목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 18:00 ~ 21:00</a:t>
            </a: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장 소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서울광장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내 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용 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역동적인 시니어의 재능발휘를 위한 참여의 장 마련</a:t>
            </a:r>
            <a:endParaRPr lang="en-US" altLang="ko-KR" sz="140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▷ 주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관 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서울인생이모작지원센터</a:t>
            </a:r>
            <a:endParaRPr lang="ko-KR" altLang="en-US" sz="1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52703" y="1144637"/>
            <a:ext cx="15044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1" name="직사각형 30"/>
          <p:cNvSpPr/>
          <p:nvPr/>
        </p:nvSpPr>
        <p:spPr>
          <a:xfrm>
            <a:off x="2036879" y="1144637"/>
            <a:ext cx="1504452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2005112" y="1390859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endParaRPr lang="ko-KR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621055" y="1144637"/>
            <a:ext cx="1504452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3589288" y="1390859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Seoul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Night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205231" y="1144637"/>
            <a:ext cx="1504452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TextBox 35"/>
          <p:cNvSpPr txBox="1"/>
          <p:nvPr/>
        </p:nvSpPr>
        <p:spPr>
          <a:xfrm>
            <a:off x="5173464" y="1390859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Conference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789408" y="1144637"/>
            <a:ext cx="1504452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8" name="TextBox 37"/>
          <p:cNvSpPr txBox="1"/>
          <p:nvPr/>
        </p:nvSpPr>
        <p:spPr>
          <a:xfrm>
            <a:off x="6757641" y="1390859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Exhibition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Booth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1484784"/>
            <a:ext cx="162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/>
              <a:t>SuperStar S</a:t>
            </a:r>
            <a:endParaRPr lang="ko-KR" altLang="en-US" sz="1600" b="1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5373216"/>
            <a:ext cx="842493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b="1" smtClean="0">
                <a:solidFill>
                  <a:schemeClr val="tx2"/>
                </a:solidFill>
              </a:rPr>
              <a:t> 행사 참여자 및 응원단</a:t>
            </a:r>
            <a:r>
              <a:rPr lang="en-US" altLang="ko-KR" b="1" smtClean="0">
                <a:solidFill>
                  <a:schemeClr val="tx2"/>
                </a:solidFill>
              </a:rPr>
              <a:t>, </a:t>
            </a:r>
            <a:r>
              <a:rPr lang="ko-KR" altLang="en-US" b="1" smtClean="0">
                <a:solidFill>
                  <a:schemeClr val="tx2"/>
                </a:solidFill>
              </a:rPr>
              <a:t>심사위원단 등의 인력 동원을 통한 고정 참관객 확보</a:t>
            </a:r>
            <a:endParaRPr lang="ko-KR" altLang="en-US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127570" y="38100"/>
            <a:ext cx="4843586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en-US" altLang="ko-K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Superstar S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14" name="직선 연결선 13"/>
          <p:cNvCxnSpPr>
            <a:stCxn id="10" idx="6"/>
            <a:endCxn id="11" idx="1"/>
          </p:cNvCxnSpPr>
          <p:nvPr/>
        </p:nvCxnSpPr>
        <p:spPr>
          <a:xfrm>
            <a:off x="6140055" y="1024046"/>
            <a:ext cx="1058936" cy="63341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1" idx="4"/>
            <a:endCxn id="12" idx="0"/>
          </p:cNvCxnSpPr>
          <p:nvPr/>
        </p:nvCxnSpPr>
        <p:spPr>
          <a:xfrm flipH="1">
            <a:off x="7732292" y="3083587"/>
            <a:ext cx="72008" cy="9214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4427984" y="188640"/>
            <a:ext cx="1712071" cy="1670811"/>
          </a:xfrm>
          <a:prstGeom prst="ellipse">
            <a:avLst/>
          </a:prstGeom>
          <a:solidFill>
            <a:schemeClr val="bg1"/>
          </a:solidFill>
          <a:ln w="177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재능발굴</a:t>
            </a:r>
            <a:endParaRPr lang="ko-KR" altLang="en-US" b="1">
              <a:solidFill>
                <a:schemeClr val="tx1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6876256" y="4005064"/>
            <a:ext cx="1712071" cy="1670811"/>
          </a:xfrm>
          <a:prstGeom prst="ellipse">
            <a:avLst/>
          </a:prstGeom>
          <a:solidFill>
            <a:schemeClr val="bg1"/>
          </a:solidFill>
          <a:ln w="177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주체적</a:t>
            </a:r>
            <a:endParaRPr lang="en-US" altLang="ko-KR" b="1" smtClean="0">
              <a:solidFill>
                <a:schemeClr val="tx1"/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pPr algn="ctr"/>
            <a:r>
              <a:rPr lang="ko-KR" altLang="en-US" b="1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역할</a:t>
            </a:r>
            <a:endParaRPr lang="ko-KR" altLang="en-US" b="1">
              <a:solidFill>
                <a:schemeClr val="tx1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948264" y="1412776"/>
            <a:ext cx="1712071" cy="1670811"/>
          </a:xfrm>
          <a:prstGeom prst="ellipse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사회참여</a:t>
            </a:r>
            <a:endParaRPr lang="ko-KR" altLang="en-US" b="1">
              <a:solidFill>
                <a:schemeClr val="tx1"/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5536" y="2204864"/>
            <a:ext cx="8352928" cy="378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ko-KR" altLang="en-US" sz="1400" smtClean="0">
                <a:latin typeface="08서울남산체 L" pitchFamily="18" charset="-127"/>
                <a:ea typeface="08서울남산체 L" pitchFamily="18" charset="-127"/>
              </a:rPr>
              <a:t> 시니어의 재능을 발굴하여 사회참여를 도모하고 축제의 주체자로서의 역할 설정</a:t>
            </a:r>
            <a:r>
              <a:rPr lang="en-US" altLang="ko-KR" sz="1400" smtClean="0">
                <a:latin typeface="08서울남산체 L" pitchFamily="18" charset="-127"/>
                <a:ea typeface="08서울남산체 L" pitchFamily="18" charset="-127"/>
              </a:rPr>
              <a:t> </a:t>
            </a:r>
            <a:endParaRPr lang="ko-KR" altLang="en-US" sz="1400" smtClean="0">
              <a:latin typeface="08서울남산체 L" pitchFamily="18" charset="-127"/>
              <a:ea typeface="08서울남산체 L" pitchFamily="18" charset="-127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83568" y="2636326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본선행사 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2013.10.24.(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목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ko-KR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  </a:t>
            </a:r>
            <a:endParaRPr kumimoji="1" lang="ko-KR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참여팀 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12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팀 이내</a:t>
            </a:r>
            <a:endParaRPr kumimoji="1" 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  </a:t>
            </a:r>
            <a:endParaRPr kumimoji="1" 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□공연시간 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1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시간 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30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분 </a:t>
            </a:r>
            <a:r>
              <a:rPr kumimoji="1" lang="ko-KR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~2</a:t>
            </a:r>
            <a:r>
              <a:rPr kumimoji="1" 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시간</a:t>
            </a:r>
            <a:endParaRPr kumimoji="1" 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한팀당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공연시간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10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분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준비시간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5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분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총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15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분 이내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  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□공연모집분야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음악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-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솔로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중창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합창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악기연주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-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밴드 포함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악기 대여하여 무대세팅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  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심사위원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일반시민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00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명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사전 모집공고를 통해 모집하여 오리엔테이션 진행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              단체섭외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실용음악과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노인복지학과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부녀회 등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               *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총 심사위원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200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명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  </a:t>
            </a: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□신청방법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1.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서류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인적사항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참가자 명단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,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특기 등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                2.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노래나 연주 동영상 파일 첨부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(1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차 심사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□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시상 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: 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순위권에게 지급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(1~3</a:t>
            </a:r>
            <a:r>
              <a:rPr kumimoji="1" lang="ko-KR" alt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위</a:t>
            </a:r>
            <a:r>
              <a:rPr kumimoji="1" lang="en-US" altLang="ko-K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08서울남산체 L" pitchFamily="18" charset="-127"/>
                <a:ea typeface="08서울남산체 L" pitchFamily="18" charset="-127"/>
                <a:cs typeface="굴림" pitchFamily="50" charset="-127"/>
              </a:rPr>
              <a:t>)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08서울남산체 L" pitchFamily="18" charset="-127"/>
              <a:ea typeface="08서울남산체 L" pitchFamily="18" charset="-127"/>
              <a:cs typeface="굴림" pitchFamily="50" charset="-127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_x98251864" descr="EMB0000063430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471424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026" name="Picture 2" descr="C:\Users\사무실4\Pictures\전출연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12908"/>
            <a:ext cx="3672408" cy="2256251"/>
          </a:xfrm>
          <a:prstGeom prst="round2DiagRect">
            <a:avLst/>
          </a:prstGeom>
          <a:noFill/>
          <a:ln w="28575">
            <a:noFill/>
          </a:ln>
        </p:spPr>
      </p:pic>
      <p:pic>
        <p:nvPicPr>
          <p:cNvPr id="1027" name="Picture 3" descr="C:\Users\사무실4\Pictures\캡처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3"/>
            <a:ext cx="2987824" cy="2236170"/>
          </a:xfrm>
          <a:prstGeom prst="round2DiagRect">
            <a:avLst/>
          </a:prstGeom>
          <a:noFill/>
          <a:ln w="28575">
            <a:noFill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16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95536" y="2646437"/>
            <a:ext cx="5328592" cy="2592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12954" y="2924944"/>
            <a:ext cx="7831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일 시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2013. 10. 25(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금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 14:00~</a:t>
            </a: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장 소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서울광장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내 용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시니어를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통한 세대 간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멘토링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퍼포먼스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▷ 주 관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서울시 마을공동체종합지원센터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            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서울시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청년일자리허브</a:t>
            </a:r>
          </a:p>
          <a:p>
            <a:pPr fontAlgn="base"/>
            <a:endParaRPr lang="ko-KR" altLang="en-US" sz="1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1299" y="1134269"/>
            <a:ext cx="1504452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9" name="직사각형 28"/>
          <p:cNvSpPr/>
          <p:nvPr/>
        </p:nvSpPr>
        <p:spPr>
          <a:xfrm>
            <a:off x="1975475" y="1134269"/>
            <a:ext cx="150445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1943708" y="1409066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/>
              <a:t>Senior</a:t>
            </a:r>
          </a:p>
          <a:p>
            <a:pPr algn="ctr"/>
            <a:r>
              <a:rPr lang="en-US" altLang="ko-KR" sz="1600" b="1" smtClean="0"/>
              <a:t>Library</a:t>
            </a:r>
            <a:endParaRPr lang="ko-KR" altLang="en-US" sz="1600" b="1" smtClean="0"/>
          </a:p>
        </p:txBody>
      </p:sp>
      <p:sp>
        <p:nvSpPr>
          <p:cNvPr id="31" name="직사각형 30"/>
          <p:cNvSpPr/>
          <p:nvPr/>
        </p:nvSpPr>
        <p:spPr>
          <a:xfrm>
            <a:off x="3559651" y="1134269"/>
            <a:ext cx="1504452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3527884" y="1409066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Seoul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Night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143827" y="1134269"/>
            <a:ext cx="1504452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5112060" y="1409066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Conference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6728004" y="1134269"/>
            <a:ext cx="150445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TextBox 35"/>
          <p:cNvSpPr txBox="1"/>
          <p:nvPr/>
        </p:nvSpPr>
        <p:spPr>
          <a:xfrm>
            <a:off x="6696237" y="1409066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Exhibition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Booth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132" y="1556792"/>
            <a:ext cx="162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SuperStar S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직선 연결선 37"/>
          <p:cNvCxnSpPr/>
          <p:nvPr/>
        </p:nvCxnSpPr>
        <p:spPr>
          <a:xfrm flipV="1">
            <a:off x="2771800" y="2286397"/>
            <a:ext cx="0" cy="360041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모서리가 둥근 직사각형 16"/>
          <p:cNvSpPr/>
          <p:nvPr/>
        </p:nvSpPr>
        <p:spPr>
          <a:xfrm>
            <a:off x="467544" y="5373216"/>
            <a:ext cx="867645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b="1" smtClean="0">
                <a:solidFill>
                  <a:schemeClr val="accent6">
                    <a:lumMod val="75000"/>
                  </a:schemeClr>
                </a:solidFill>
              </a:rPr>
              <a:t> 청년과 시니어의 광장 내 퍼포먼스로 가시적이고 역동적인 페스티벌효과 발생</a:t>
            </a:r>
            <a:endParaRPr lang="en-US" altLang="ko-KR" b="1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-127570" y="38100"/>
            <a:ext cx="4843586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en-US" altLang="ko-K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Senior Library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323528" y="692696"/>
            <a:ext cx="3456384" cy="3384376"/>
            <a:chOff x="611560" y="101419"/>
            <a:chExt cx="5400600" cy="5703845"/>
          </a:xfrm>
        </p:grpSpPr>
        <p:sp>
          <p:nvSpPr>
            <p:cNvPr id="11" name="타원 10"/>
            <p:cNvSpPr/>
            <p:nvPr/>
          </p:nvSpPr>
          <p:spPr>
            <a:xfrm>
              <a:off x="2231740" y="101419"/>
              <a:ext cx="2160240" cy="2160240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시니어의</a:t>
              </a:r>
              <a:endPara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경험</a:t>
              </a:r>
              <a:endPara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노하우</a:t>
              </a:r>
              <a:endPara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611560" y="3645024"/>
              <a:ext cx="2160240" cy="2160240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사회적경제</a:t>
              </a:r>
              <a:endPara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코디네이터</a:t>
              </a:r>
              <a:endPara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851920" y="3645024"/>
              <a:ext cx="2160240" cy="2160240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청년의</a:t>
              </a:r>
              <a:endPara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창의력</a:t>
              </a:r>
              <a:endPara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2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도전정신</a:t>
              </a:r>
              <a:endParaRPr lang="ko-KR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1878558" y="1916832"/>
              <a:ext cx="2866604" cy="2736304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  <a:latin typeface="08서울한강체 L" pitchFamily="18" charset="-127"/>
                  <a:ea typeface="08서울한강체 L" pitchFamily="18" charset="-127"/>
                </a:rPr>
                <a:t>창의적</a:t>
              </a:r>
              <a:endParaRPr lang="en-US" altLang="ko-KR" sz="1600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600" smtClean="0">
                  <a:solidFill>
                    <a:schemeClr val="tx1"/>
                  </a:solidFill>
                  <a:latin typeface="08서울한강체 L" pitchFamily="18" charset="-127"/>
                  <a:ea typeface="08서울한강체 L" pitchFamily="18" charset="-127"/>
                </a:rPr>
                <a:t>일자리</a:t>
              </a:r>
              <a:endParaRPr lang="en-US" altLang="ko-KR" sz="1600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pPr algn="ctr"/>
              <a:r>
                <a:rPr lang="ko-KR" altLang="en-US" sz="1600" smtClean="0">
                  <a:solidFill>
                    <a:schemeClr val="tx1"/>
                  </a:solidFill>
                  <a:latin typeface="08서울한강체 L" pitchFamily="18" charset="-127"/>
                  <a:ea typeface="08서울한강체 L" pitchFamily="18" charset="-127"/>
                </a:rPr>
                <a:t>아이디어</a:t>
              </a:r>
              <a:endParaRPr lang="ko-KR" altLang="en-US" sz="160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</p:grpSp>
      <p:sp>
        <p:nvSpPr>
          <p:cNvPr id="26" name="이등변 삼각형 25"/>
          <p:cNvSpPr/>
          <p:nvPr/>
        </p:nvSpPr>
        <p:spPr>
          <a:xfrm rot="10800000">
            <a:off x="5004049" y="2348880"/>
            <a:ext cx="360040" cy="2160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이등변 삼각형 26"/>
          <p:cNvSpPr/>
          <p:nvPr/>
        </p:nvSpPr>
        <p:spPr>
          <a:xfrm rot="10800000">
            <a:off x="5004049" y="4437112"/>
            <a:ext cx="360040" cy="21602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5" name="그룹 34"/>
          <p:cNvGrpSpPr/>
          <p:nvPr/>
        </p:nvGrpSpPr>
        <p:grpSpPr>
          <a:xfrm>
            <a:off x="4283968" y="692696"/>
            <a:ext cx="4680520" cy="1440160"/>
            <a:chOff x="4283968" y="692696"/>
            <a:chExt cx="4680520" cy="1440160"/>
          </a:xfrm>
        </p:grpSpPr>
        <p:grpSp>
          <p:nvGrpSpPr>
            <p:cNvPr id="23" name="그룹 22"/>
            <p:cNvGrpSpPr/>
            <p:nvPr/>
          </p:nvGrpSpPr>
          <p:grpSpPr>
            <a:xfrm>
              <a:off x="4283968" y="692696"/>
              <a:ext cx="1872208" cy="1440160"/>
              <a:chOff x="6300192" y="1124744"/>
              <a:chExt cx="2376264" cy="1440160"/>
            </a:xfrm>
          </p:grpSpPr>
          <p:sp>
            <p:nvSpPr>
              <p:cNvPr id="18" name="직사각형 17"/>
              <p:cNvSpPr/>
              <p:nvPr/>
            </p:nvSpPr>
            <p:spPr>
              <a:xfrm>
                <a:off x="6300192" y="1124744"/>
                <a:ext cx="237626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>
                    <a:latin typeface="08서울한강체 L" pitchFamily="18" charset="-127"/>
                    <a:ea typeface="08서울한강체 L" pitchFamily="18" charset="-127"/>
                  </a:rPr>
                  <a:t>모두의 경험공유</a:t>
                </a:r>
                <a:endParaRPr lang="ko-KR" altLang="en-US" sz="14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6300192" y="1412776"/>
                <a:ext cx="2376264" cy="11521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&lt;</a:t>
                </a:r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시니어</a:t>
                </a:r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/</a:t>
                </a:r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청년</a:t>
                </a:r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&gt;</a:t>
                </a:r>
              </a:p>
              <a:p>
                <a:pPr algn="ctr"/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주제별 경험을 분류하여 짧은 시간 안에 다양한 경험을 나눔</a:t>
                </a:r>
                <a:endParaRPr lang="ko-KR" altLang="en-US" sz="12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6228184" y="692696"/>
              <a:ext cx="2736304" cy="144016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기획단에서 청년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, 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시니어 간담회 구성</a:t>
              </a:r>
              <a:endParaRPr lang="en-US" altLang="ko-KR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주제별 경험 공유에 대한 주제 도출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(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대표적 주제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)</a:t>
              </a:r>
              <a:endPara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283968" y="2780928"/>
            <a:ext cx="4680520" cy="1440160"/>
            <a:chOff x="4283968" y="2708920"/>
            <a:chExt cx="4680520" cy="1440160"/>
          </a:xfrm>
        </p:grpSpPr>
        <p:grpSp>
          <p:nvGrpSpPr>
            <p:cNvPr id="24" name="그룹 23"/>
            <p:cNvGrpSpPr/>
            <p:nvPr/>
          </p:nvGrpSpPr>
          <p:grpSpPr>
            <a:xfrm>
              <a:off x="4283968" y="2708920"/>
              <a:ext cx="1872208" cy="1440160"/>
              <a:chOff x="6300192" y="2708920"/>
              <a:chExt cx="2376264" cy="1440160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6300192" y="2708920"/>
                <a:ext cx="237626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>
                    <a:latin typeface="08서울한강체 L" pitchFamily="18" charset="-127"/>
                    <a:ea typeface="08서울한강체 L" pitchFamily="18" charset="-127"/>
                  </a:rPr>
                  <a:t>모두의 테이블</a:t>
                </a:r>
                <a:endParaRPr lang="ko-KR" altLang="en-US" sz="14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6300192" y="2996952"/>
                <a:ext cx="2376264" cy="11521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&lt;</a:t>
                </a:r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청년</a:t>
                </a:r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+</a:t>
                </a:r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시니어 누구나</a:t>
                </a:r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&gt;</a:t>
                </a:r>
              </a:p>
              <a:p>
                <a:pPr algn="ctr"/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주제별 경험공유를 통해 얻은 아이디어로 창의적 일자리를 구상</a:t>
                </a:r>
                <a:r>
                  <a:rPr lang="en-US" altLang="ko-KR" sz="1200" smtClean="0">
                    <a:latin typeface="08서울한강체 L" pitchFamily="18" charset="-127"/>
                    <a:ea typeface="08서울한강체 L" pitchFamily="18" charset="-127"/>
                  </a:rPr>
                  <a:t>+</a:t>
                </a:r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사회적경제코디네이터</a:t>
                </a:r>
                <a:endParaRPr lang="ko-KR" altLang="en-US" sz="12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</p:grpSp>
        <p:sp>
          <p:nvSpPr>
            <p:cNvPr id="32" name="직사각형 31"/>
            <p:cNvSpPr/>
            <p:nvPr/>
          </p:nvSpPr>
          <p:spPr>
            <a:xfrm>
              <a:off x="6228184" y="2708920"/>
              <a:ext cx="2736304" cy="144016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사회적경제코디네이터 구축을 통해 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5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인이상이 모였을 때 진행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(+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사회적경제코디네이터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)</a:t>
              </a:r>
            </a:p>
            <a:p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모두의 주제별 경험공유에서 나온 아이디어 또는 발전방향에 대해 같은 주제에 관심있는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5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인이상이 모여 브레인스토밍 및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BMC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와 같은 폼을 구성하여 구체적 아이디어 도출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, 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공간구성을 모두의 경험공유와 연계하여 동선을 유도</a:t>
              </a:r>
              <a:endPara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283968" y="4869160"/>
            <a:ext cx="4680520" cy="1440160"/>
            <a:chOff x="4283968" y="4869160"/>
            <a:chExt cx="4680520" cy="1440160"/>
          </a:xfrm>
        </p:grpSpPr>
        <p:grpSp>
          <p:nvGrpSpPr>
            <p:cNvPr id="28" name="그룹 27"/>
            <p:cNvGrpSpPr/>
            <p:nvPr/>
          </p:nvGrpSpPr>
          <p:grpSpPr>
            <a:xfrm>
              <a:off x="4283968" y="4869160"/>
              <a:ext cx="1872208" cy="1440160"/>
              <a:chOff x="6300192" y="4437112"/>
              <a:chExt cx="2376264" cy="144016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6300192" y="4437112"/>
                <a:ext cx="2376264" cy="2160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smtClean="0">
                    <a:latin typeface="08서울한강체 L" pitchFamily="18" charset="-127"/>
                    <a:ea typeface="08서울한강체 L" pitchFamily="18" charset="-127"/>
                  </a:rPr>
                  <a:t>모두의 아이디어</a:t>
                </a:r>
                <a:endParaRPr lang="ko-KR" altLang="en-US" sz="14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6300192" y="4725144"/>
                <a:ext cx="2376264" cy="115212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smtClean="0">
                    <a:latin typeface="08서울한강체 L" pitchFamily="18" charset="-127"/>
                    <a:ea typeface="08서울한강체 L" pitchFamily="18" charset="-127"/>
                  </a:rPr>
                  <a:t>모두의 테이블에서 나온 아이디어를 발표하고 투표를 통해 선정하여 차후 인큐베이팅하여 발전</a:t>
                </a:r>
                <a:endParaRPr lang="ko-KR" altLang="en-US" sz="1200">
                  <a:latin typeface="08서울한강체 L" pitchFamily="18" charset="-127"/>
                  <a:ea typeface="08서울한강체 L" pitchFamily="18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228184" y="4869160"/>
              <a:ext cx="2736304" cy="144016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모두의 테이블에서 나온 아이디어 중 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12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개 선발해 발표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, 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투표진행</a:t>
              </a:r>
              <a:r>
                <a:rPr lang="en-US" altLang="ko-KR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, </a:t>
              </a:r>
              <a:r>
                <a:rPr lang="ko-KR" altLang="en-US" sz="10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베스트 아이디어 선정</a:t>
              </a:r>
              <a:endParaRPr lang="en-US" altLang="ko-KR" sz="10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  <a:p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모두의 경험공유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4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개의 부스에 아이디어 선정운영팀을 두어 줴별 투표진행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, 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아이디어들을 모두의 경험공유 부스로 가져와 투표과정을 거쳐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4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개의 부스당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3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개의 아이디어를 선정해 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12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개 아이디어의 발표를 메인무대에서 진행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. (</a:t>
              </a:r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투표진행</a:t>
              </a:r>
              <a:r>
                <a:rPr lang="en-US" altLang="ko-KR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)</a:t>
              </a:r>
            </a:p>
            <a:p>
              <a:r>
                <a:rPr lang="ko-KR" altLang="en-US" sz="100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08서울한강체 L" pitchFamily="18" charset="-127"/>
                  <a:ea typeface="08서울한강체 L" pitchFamily="18" charset="-127"/>
                </a:rPr>
                <a:t>베스트 아이디어 선정 후 시상 → 차후 팀빌딩과정을 거쳐 인큐베이팅</a:t>
              </a:r>
              <a:endParaRPr lang="ko-KR" alt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323528" y="3933056"/>
            <a:ext cx="417646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※ 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사회적경제코디네이터 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:</a:t>
            </a:r>
          </a:p>
          <a:p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    마을공동체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, 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사회적기업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, 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협동조합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, 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비영리단체 등의</a:t>
            </a:r>
            <a:endParaRPr lang="en-US" altLang="ko-KR" sz="1200" smtClean="0">
              <a:solidFill>
                <a:schemeClr val="tx1">
                  <a:lumMod val="50000"/>
                  <a:lumOff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  <a:p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    청년</a:t>
            </a:r>
            <a:r>
              <a:rPr lang="en-US" altLang="ko-KR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, </a:t>
            </a:r>
            <a:r>
              <a:rPr lang="ko-KR" altLang="en-US" sz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한강체 L" pitchFamily="18" charset="-127"/>
                <a:ea typeface="08서울한강체 L" pitchFamily="18" charset="-127"/>
              </a:rPr>
              <a:t>시니어</a:t>
            </a:r>
            <a:endParaRPr lang="ko-KR" altLang="en-US" sz="1200">
              <a:solidFill>
                <a:schemeClr val="tx1">
                  <a:lumMod val="50000"/>
                  <a:lumOff val="50000"/>
                </a:schemeClr>
              </a:solidFill>
              <a:latin typeface="08서울한강체 L" pitchFamily="18" charset="-127"/>
              <a:ea typeface="08서울한강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사무실4\Desktop\20111023000194.jpg"/>
          <p:cNvPicPr>
            <a:picLocks noChangeAspect="1" noChangeArrowheads="1"/>
          </p:cNvPicPr>
          <p:nvPr/>
        </p:nvPicPr>
        <p:blipFill>
          <a:blip r:embed="rId2" cstate="print"/>
          <a:srcRect r="7079"/>
          <a:stretch>
            <a:fillRect/>
          </a:stretch>
        </p:blipFill>
        <p:spPr bwMode="auto">
          <a:xfrm>
            <a:off x="5699745" y="2636912"/>
            <a:ext cx="3354795" cy="2241554"/>
          </a:xfrm>
          <a:prstGeom prst="round2DiagRect">
            <a:avLst/>
          </a:prstGeom>
          <a:noFill/>
          <a:ln w="28575">
            <a:noFill/>
          </a:ln>
        </p:spPr>
      </p:pic>
      <p:pic>
        <p:nvPicPr>
          <p:cNvPr id="5" name="Picture 3" descr="C:\Users\사무실4\Desktop\DSC_5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361" y="2636912"/>
            <a:ext cx="3354794" cy="2241773"/>
          </a:xfrm>
          <a:prstGeom prst="round2DiagRect">
            <a:avLst/>
          </a:prstGeom>
          <a:noFill/>
          <a:ln w="28575">
            <a:noFill/>
          </a:ln>
        </p:spPr>
      </p:pic>
      <p:sp>
        <p:nvSpPr>
          <p:cNvPr id="6" name="모서리가 둥근 직사각형 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182556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19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002954" y="2688729"/>
            <a:ext cx="4619116" cy="259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03937" y="1176561"/>
            <a:ext cx="1504452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/>
          <p:cNvSpPr/>
          <p:nvPr/>
        </p:nvSpPr>
        <p:spPr>
          <a:xfrm>
            <a:off x="1988113" y="1176561"/>
            <a:ext cx="1504452" cy="11521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1956346" y="1422783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endParaRPr lang="ko-KR" altLang="en-US" sz="16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72289" y="1176561"/>
            <a:ext cx="1504452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540522" y="1422783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/>
              <a:t>Seoul</a:t>
            </a:r>
          </a:p>
          <a:p>
            <a:pPr algn="ctr"/>
            <a:r>
              <a:rPr lang="en-US" altLang="ko-KR" sz="1600" b="1" smtClean="0"/>
              <a:t>Night</a:t>
            </a:r>
            <a:endParaRPr lang="ko-KR" altLang="en-US" sz="1600" b="1" dirty="0"/>
          </a:p>
        </p:txBody>
      </p:sp>
      <p:sp>
        <p:nvSpPr>
          <p:cNvPr id="25" name="직사각형 24"/>
          <p:cNvSpPr/>
          <p:nvPr/>
        </p:nvSpPr>
        <p:spPr>
          <a:xfrm>
            <a:off x="5156465" y="1176561"/>
            <a:ext cx="1504452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5124698" y="1422783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Conference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740642" y="1176561"/>
            <a:ext cx="1504452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40" name="TextBox 39"/>
          <p:cNvSpPr txBox="1"/>
          <p:nvPr/>
        </p:nvSpPr>
        <p:spPr>
          <a:xfrm>
            <a:off x="6708875" y="1422783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Exhibition</a:t>
            </a:r>
          </a:p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Booth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74962" y="3005336"/>
            <a:ext cx="6679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일 시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2013. 10. 25(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금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 18:00~22:00</a:t>
            </a: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장 소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서울광장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내 용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디제잉배틀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콜라보밴드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디스코타임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주 관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서울인생이모작지원센터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           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한국영상대학교 이벤트연출과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(UNI PARTY)</a:t>
            </a:r>
            <a:endParaRPr lang="ko-KR" altLang="en-US" sz="1400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 flipV="1">
            <a:off x="4368614" y="2328689"/>
            <a:ext cx="0" cy="36004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467544" y="5373216"/>
            <a:ext cx="7776864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b="1" smtClean="0">
                <a:solidFill>
                  <a:srgbClr val="7030A0"/>
                </a:solidFill>
              </a:rPr>
              <a:t> 축제 참관객 지원을 위한 행사관계자</a:t>
            </a:r>
            <a:r>
              <a:rPr lang="en-US" altLang="ko-KR" b="1" smtClean="0">
                <a:solidFill>
                  <a:srgbClr val="7030A0"/>
                </a:solidFill>
              </a:rPr>
              <a:t>(</a:t>
            </a:r>
            <a:r>
              <a:rPr lang="ko-KR" altLang="en-US" b="1" smtClean="0">
                <a:solidFill>
                  <a:srgbClr val="7030A0"/>
                </a:solidFill>
              </a:rPr>
              <a:t>자원봉사 </a:t>
            </a:r>
            <a:r>
              <a:rPr lang="en-US" altLang="ko-KR" b="1" smtClean="0">
                <a:solidFill>
                  <a:srgbClr val="7030A0"/>
                </a:solidFill>
              </a:rPr>
              <a:t>100</a:t>
            </a:r>
            <a:r>
              <a:rPr lang="ko-KR" altLang="en-US" b="1" smtClean="0">
                <a:solidFill>
                  <a:srgbClr val="7030A0"/>
                </a:solidFill>
              </a:rPr>
              <a:t>여명</a:t>
            </a:r>
            <a:r>
              <a:rPr lang="en-US" altLang="ko-KR" b="1" smtClean="0">
                <a:solidFill>
                  <a:srgbClr val="7030A0"/>
                </a:solidFill>
              </a:rPr>
              <a:t>) </a:t>
            </a:r>
            <a:r>
              <a:rPr lang="ko-KR" altLang="en-US" b="1" smtClean="0">
                <a:solidFill>
                  <a:srgbClr val="7030A0"/>
                </a:solidFill>
              </a:rPr>
              <a:t>투입으로 축제 </a:t>
            </a:r>
            <a:endParaRPr lang="en-US" altLang="ko-KR" b="1" smtClean="0">
              <a:solidFill>
                <a:srgbClr val="7030A0"/>
              </a:solidFill>
            </a:endParaRPr>
          </a:p>
          <a:p>
            <a:r>
              <a:rPr lang="en-US" altLang="ko-KR" b="1" smtClean="0">
                <a:solidFill>
                  <a:srgbClr val="7030A0"/>
                </a:solidFill>
              </a:rPr>
              <a:t>  </a:t>
            </a:r>
            <a:r>
              <a:rPr lang="ko-KR" altLang="en-US" b="1" smtClean="0">
                <a:solidFill>
                  <a:srgbClr val="7030A0"/>
                </a:solidFill>
              </a:rPr>
              <a:t>분위기 고양</a:t>
            </a:r>
            <a:endParaRPr lang="en-US" altLang="ko-KR" b="1" smtClean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132" y="1556792"/>
            <a:ext cx="162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SuperStar S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576064" y="548681"/>
            <a:ext cx="2051720" cy="936103"/>
          </a:xfrm>
        </p:spPr>
        <p:txBody>
          <a:bodyPr/>
          <a:lstStyle/>
          <a:p>
            <a:pPr algn="l"/>
            <a:r>
              <a:rPr lang="en-US" altLang="ko-KR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Index</a:t>
            </a:r>
            <a:endParaRPr lang="ko-KR" alt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499620" y="1462162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배경 및 목적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499620" y="1871737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방향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499620" y="227972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차별성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499620" y="4126458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행사 개요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4499620" y="4536033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499620" y="4944020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홍보 계획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499992" y="836712"/>
            <a:ext cx="3888432" cy="5760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4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Ⅰ. </a:t>
            </a:r>
            <a:r>
              <a:rPr lang="ko-KR" altLang="en-US" sz="24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추진 개요</a:t>
            </a:r>
            <a:endParaRPr lang="ko-KR" altLang="en-US" sz="2400" b="1" dirty="0">
              <a:solidFill>
                <a:srgbClr val="FF0066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4499992" y="3593827"/>
            <a:ext cx="3888432" cy="547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2400" b="1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Ⅱ. Seoul Senior Festival</a:t>
            </a:r>
            <a:endParaRPr lang="ko-KR" altLang="en-US" sz="2400" b="1" dirty="0">
              <a:solidFill>
                <a:srgbClr val="FF0066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499620" y="5301208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 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95536" y="1196975"/>
            <a:ext cx="4464496" cy="4464273"/>
            <a:chOff x="1412" y="754"/>
            <a:chExt cx="3072" cy="3100"/>
          </a:xfrm>
        </p:grpSpPr>
        <p:sp>
          <p:nvSpPr>
            <p:cNvPr id="5" name="타원 4"/>
            <p:cNvSpPr/>
            <p:nvPr/>
          </p:nvSpPr>
          <p:spPr>
            <a:xfrm>
              <a:off x="1927" y="1253"/>
              <a:ext cx="2042" cy="2041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6" name="자유형 5"/>
            <p:cNvSpPr/>
            <p:nvPr/>
          </p:nvSpPr>
          <p:spPr>
            <a:xfrm>
              <a:off x="2336" y="1661"/>
              <a:ext cx="1228" cy="1228"/>
            </a:xfrm>
            <a:custGeom>
              <a:avLst/>
              <a:gdLst>
                <a:gd name="connsiteX0" fmla="*/ 0 w 1321846"/>
                <a:gd name="connsiteY0" fmla="*/ 660923 h 1321846"/>
                <a:gd name="connsiteX1" fmla="*/ 193581 w 1321846"/>
                <a:gd name="connsiteY1" fmla="*/ 193580 h 1321846"/>
                <a:gd name="connsiteX2" fmla="*/ 660925 w 1321846"/>
                <a:gd name="connsiteY2" fmla="*/ 1 h 1321846"/>
                <a:gd name="connsiteX3" fmla="*/ 1128268 w 1321846"/>
                <a:gd name="connsiteY3" fmla="*/ 193582 h 1321846"/>
                <a:gd name="connsiteX4" fmla="*/ 1321847 w 1321846"/>
                <a:gd name="connsiteY4" fmla="*/ 660926 h 1321846"/>
                <a:gd name="connsiteX5" fmla="*/ 1128267 w 1321846"/>
                <a:gd name="connsiteY5" fmla="*/ 1128269 h 1321846"/>
                <a:gd name="connsiteX6" fmla="*/ 660924 w 1321846"/>
                <a:gd name="connsiteY6" fmla="*/ 1321849 h 1321846"/>
                <a:gd name="connsiteX7" fmla="*/ 193581 w 1321846"/>
                <a:gd name="connsiteY7" fmla="*/ 1128269 h 1321846"/>
                <a:gd name="connsiteX8" fmla="*/ 2 w 1321846"/>
                <a:gd name="connsiteY8" fmla="*/ 660926 h 1321846"/>
                <a:gd name="connsiteX9" fmla="*/ 0 w 1321846"/>
                <a:gd name="connsiteY9" fmla="*/ 660923 h 13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1846" h="1321846">
                  <a:moveTo>
                    <a:pt x="0" y="660923"/>
                  </a:moveTo>
                  <a:cubicBezTo>
                    <a:pt x="0" y="485635"/>
                    <a:pt x="69633" y="317527"/>
                    <a:pt x="193581" y="193580"/>
                  </a:cubicBezTo>
                  <a:cubicBezTo>
                    <a:pt x="317528" y="69633"/>
                    <a:pt x="485637" y="1"/>
                    <a:pt x="660925" y="1"/>
                  </a:cubicBezTo>
                  <a:cubicBezTo>
                    <a:pt x="836213" y="1"/>
                    <a:pt x="1004321" y="69634"/>
                    <a:pt x="1128268" y="193582"/>
                  </a:cubicBezTo>
                  <a:cubicBezTo>
                    <a:pt x="1252215" y="317529"/>
                    <a:pt x="1321847" y="485638"/>
                    <a:pt x="1321847" y="660926"/>
                  </a:cubicBezTo>
                  <a:cubicBezTo>
                    <a:pt x="1321847" y="836214"/>
                    <a:pt x="1252214" y="1004322"/>
                    <a:pt x="1128267" y="1128269"/>
                  </a:cubicBezTo>
                  <a:cubicBezTo>
                    <a:pt x="1004320" y="1252216"/>
                    <a:pt x="836211" y="1321849"/>
                    <a:pt x="660924" y="1321849"/>
                  </a:cubicBezTo>
                  <a:cubicBezTo>
                    <a:pt x="485636" y="1321849"/>
                    <a:pt x="317528" y="1252216"/>
                    <a:pt x="193581" y="1128269"/>
                  </a:cubicBezTo>
                  <a:cubicBezTo>
                    <a:pt x="69634" y="1004322"/>
                    <a:pt x="1" y="836213"/>
                    <a:pt x="2" y="660926"/>
                  </a:cubicBezTo>
                  <a:cubicBezTo>
                    <a:pt x="1" y="660925"/>
                    <a:pt x="1" y="660924"/>
                    <a:pt x="0" y="660923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8820" tIns="208820" rIns="208820" bIns="20882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sz="3600" b="1" dirty="0">
                  <a:latin typeface="+mn-ea"/>
                </a:rPr>
                <a:t>Target</a:t>
              </a:r>
              <a:endParaRPr lang="ko-KR" altLang="en-US" sz="3600" b="1" dirty="0">
                <a:latin typeface="+mn-ea"/>
              </a:endParaRPr>
            </a:p>
          </p:txBody>
        </p:sp>
        <p:sp>
          <p:nvSpPr>
            <p:cNvPr id="7" name="자유형 6"/>
            <p:cNvSpPr/>
            <p:nvPr/>
          </p:nvSpPr>
          <p:spPr>
            <a:xfrm>
              <a:off x="2562" y="3022"/>
              <a:ext cx="832" cy="832"/>
            </a:xfrm>
            <a:custGeom>
              <a:avLst/>
              <a:gdLst>
                <a:gd name="connsiteX0" fmla="*/ 0 w 1321846"/>
                <a:gd name="connsiteY0" fmla="*/ 660923 h 1321846"/>
                <a:gd name="connsiteX1" fmla="*/ 193581 w 1321846"/>
                <a:gd name="connsiteY1" fmla="*/ 193580 h 1321846"/>
                <a:gd name="connsiteX2" fmla="*/ 660925 w 1321846"/>
                <a:gd name="connsiteY2" fmla="*/ 1 h 1321846"/>
                <a:gd name="connsiteX3" fmla="*/ 1128268 w 1321846"/>
                <a:gd name="connsiteY3" fmla="*/ 193582 h 1321846"/>
                <a:gd name="connsiteX4" fmla="*/ 1321847 w 1321846"/>
                <a:gd name="connsiteY4" fmla="*/ 660926 h 1321846"/>
                <a:gd name="connsiteX5" fmla="*/ 1128267 w 1321846"/>
                <a:gd name="connsiteY5" fmla="*/ 1128269 h 1321846"/>
                <a:gd name="connsiteX6" fmla="*/ 660924 w 1321846"/>
                <a:gd name="connsiteY6" fmla="*/ 1321849 h 1321846"/>
                <a:gd name="connsiteX7" fmla="*/ 193581 w 1321846"/>
                <a:gd name="connsiteY7" fmla="*/ 1128269 h 1321846"/>
                <a:gd name="connsiteX8" fmla="*/ 2 w 1321846"/>
                <a:gd name="connsiteY8" fmla="*/ 660926 h 1321846"/>
                <a:gd name="connsiteX9" fmla="*/ 0 w 1321846"/>
                <a:gd name="connsiteY9" fmla="*/ 660923 h 13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1846" h="1321846">
                  <a:moveTo>
                    <a:pt x="0" y="660923"/>
                  </a:moveTo>
                  <a:cubicBezTo>
                    <a:pt x="0" y="485635"/>
                    <a:pt x="69633" y="317527"/>
                    <a:pt x="193581" y="193580"/>
                  </a:cubicBezTo>
                  <a:cubicBezTo>
                    <a:pt x="317528" y="69633"/>
                    <a:pt x="485637" y="1"/>
                    <a:pt x="660925" y="1"/>
                  </a:cubicBezTo>
                  <a:cubicBezTo>
                    <a:pt x="836213" y="1"/>
                    <a:pt x="1004321" y="69634"/>
                    <a:pt x="1128268" y="193582"/>
                  </a:cubicBezTo>
                  <a:cubicBezTo>
                    <a:pt x="1252215" y="317529"/>
                    <a:pt x="1321847" y="485638"/>
                    <a:pt x="1321847" y="660926"/>
                  </a:cubicBezTo>
                  <a:cubicBezTo>
                    <a:pt x="1321847" y="836214"/>
                    <a:pt x="1252214" y="1004322"/>
                    <a:pt x="1128267" y="1128269"/>
                  </a:cubicBezTo>
                  <a:cubicBezTo>
                    <a:pt x="1004320" y="1252216"/>
                    <a:pt x="836211" y="1321849"/>
                    <a:pt x="660924" y="1321849"/>
                  </a:cubicBezTo>
                  <a:cubicBezTo>
                    <a:pt x="485636" y="1321849"/>
                    <a:pt x="317528" y="1252216"/>
                    <a:pt x="193581" y="1128269"/>
                  </a:cubicBezTo>
                  <a:cubicBezTo>
                    <a:pt x="69634" y="1004322"/>
                    <a:pt x="1" y="836213"/>
                    <a:pt x="2" y="660926"/>
                  </a:cubicBezTo>
                  <a:cubicBezTo>
                    <a:pt x="1" y="660925"/>
                    <a:pt x="1" y="660924"/>
                    <a:pt x="0" y="6609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5010" tIns="205010" rIns="205010" bIns="20501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b="1" dirty="0">
                  <a:solidFill>
                    <a:srgbClr val="FF6600"/>
                  </a:solidFill>
                  <a:latin typeface="+mn-ea"/>
                </a:rPr>
                <a:t>20</a:t>
              </a:r>
              <a:r>
                <a:rPr lang="ko-KR" altLang="en-US" b="1" dirty="0">
                  <a:solidFill>
                    <a:srgbClr val="FF6600"/>
                  </a:solidFill>
                  <a:latin typeface="+mn-ea"/>
                </a:rPr>
                <a:t>대</a:t>
              </a:r>
              <a:endParaRPr lang="en-US" altLang="ko-KR" b="1" dirty="0">
                <a:solidFill>
                  <a:srgbClr val="FF6600"/>
                </a:solidFill>
                <a:latin typeface="+mn-ea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b="1" dirty="0">
                  <a:solidFill>
                    <a:srgbClr val="FF6600"/>
                  </a:solidFill>
                  <a:latin typeface="+mn-ea"/>
                </a:rPr>
                <a:t>청춘</a:t>
              </a:r>
            </a:p>
          </p:txBody>
        </p:sp>
        <p:sp>
          <p:nvSpPr>
            <p:cNvPr id="8" name="자유형 7"/>
            <p:cNvSpPr/>
            <p:nvPr/>
          </p:nvSpPr>
          <p:spPr>
            <a:xfrm>
              <a:off x="3651" y="1794"/>
              <a:ext cx="833" cy="833"/>
            </a:xfrm>
            <a:custGeom>
              <a:avLst/>
              <a:gdLst>
                <a:gd name="connsiteX0" fmla="*/ 0 w 1321846"/>
                <a:gd name="connsiteY0" fmla="*/ 660923 h 1321846"/>
                <a:gd name="connsiteX1" fmla="*/ 193581 w 1321846"/>
                <a:gd name="connsiteY1" fmla="*/ 193580 h 1321846"/>
                <a:gd name="connsiteX2" fmla="*/ 660925 w 1321846"/>
                <a:gd name="connsiteY2" fmla="*/ 1 h 1321846"/>
                <a:gd name="connsiteX3" fmla="*/ 1128268 w 1321846"/>
                <a:gd name="connsiteY3" fmla="*/ 193582 h 1321846"/>
                <a:gd name="connsiteX4" fmla="*/ 1321847 w 1321846"/>
                <a:gd name="connsiteY4" fmla="*/ 660926 h 1321846"/>
                <a:gd name="connsiteX5" fmla="*/ 1128267 w 1321846"/>
                <a:gd name="connsiteY5" fmla="*/ 1128269 h 1321846"/>
                <a:gd name="connsiteX6" fmla="*/ 660924 w 1321846"/>
                <a:gd name="connsiteY6" fmla="*/ 1321849 h 1321846"/>
                <a:gd name="connsiteX7" fmla="*/ 193581 w 1321846"/>
                <a:gd name="connsiteY7" fmla="*/ 1128269 h 1321846"/>
                <a:gd name="connsiteX8" fmla="*/ 2 w 1321846"/>
                <a:gd name="connsiteY8" fmla="*/ 660926 h 1321846"/>
                <a:gd name="connsiteX9" fmla="*/ 0 w 1321846"/>
                <a:gd name="connsiteY9" fmla="*/ 660923 h 13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1846" h="1321846">
                  <a:moveTo>
                    <a:pt x="0" y="660923"/>
                  </a:moveTo>
                  <a:cubicBezTo>
                    <a:pt x="0" y="485635"/>
                    <a:pt x="69633" y="317527"/>
                    <a:pt x="193581" y="193580"/>
                  </a:cubicBezTo>
                  <a:cubicBezTo>
                    <a:pt x="317528" y="69633"/>
                    <a:pt x="485637" y="1"/>
                    <a:pt x="660925" y="1"/>
                  </a:cubicBezTo>
                  <a:cubicBezTo>
                    <a:pt x="836213" y="1"/>
                    <a:pt x="1004321" y="69634"/>
                    <a:pt x="1128268" y="193582"/>
                  </a:cubicBezTo>
                  <a:cubicBezTo>
                    <a:pt x="1252215" y="317529"/>
                    <a:pt x="1321847" y="485638"/>
                    <a:pt x="1321847" y="660926"/>
                  </a:cubicBezTo>
                  <a:cubicBezTo>
                    <a:pt x="1321847" y="836214"/>
                    <a:pt x="1252214" y="1004322"/>
                    <a:pt x="1128267" y="1128269"/>
                  </a:cubicBezTo>
                  <a:cubicBezTo>
                    <a:pt x="1004320" y="1252216"/>
                    <a:pt x="836211" y="1321849"/>
                    <a:pt x="660924" y="1321849"/>
                  </a:cubicBezTo>
                  <a:cubicBezTo>
                    <a:pt x="485636" y="1321849"/>
                    <a:pt x="317528" y="1252216"/>
                    <a:pt x="193581" y="1128269"/>
                  </a:cubicBezTo>
                  <a:cubicBezTo>
                    <a:pt x="69634" y="1004322"/>
                    <a:pt x="1" y="836213"/>
                    <a:pt x="2" y="660926"/>
                  </a:cubicBezTo>
                  <a:cubicBezTo>
                    <a:pt x="1" y="660925"/>
                    <a:pt x="1" y="660924"/>
                    <a:pt x="0" y="6609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5010" tIns="205010" rIns="205010" bIns="20501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b="1" dirty="0">
                  <a:solidFill>
                    <a:srgbClr val="FF6600"/>
                  </a:solidFill>
                  <a:latin typeface="+mn-ea"/>
                </a:rPr>
                <a:t>젊은</a:t>
              </a:r>
              <a:endParaRPr lang="en-US" altLang="ko-KR" b="1" dirty="0">
                <a:solidFill>
                  <a:srgbClr val="FF6600"/>
                </a:solidFill>
                <a:latin typeface="+mn-ea"/>
              </a:endParaRP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ko-KR" b="1" dirty="0">
                  <a:solidFill>
                    <a:srgbClr val="FF6600"/>
                  </a:solidFill>
                  <a:latin typeface="+mn-ea"/>
                </a:rPr>
                <a:t>30</a:t>
              </a:r>
              <a:r>
                <a:rPr lang="ko-KR" altLang="en-US" b="1" dirty="0">
                  <a:solidFill>
                    <a:srgbClr val="FF6600"/>
                  </a:solidFill>
                  <a:latin typeface="+mn-ea"/>
                </a:rPr>
                <a:t>대</a:t>
              </a:r>
            </a:p>
          </p:txBody>
        </p:sp>
        <p:sp>
          <p:nvSpPr>
            <p:cNvPr id="9" name="자유형 8"/>
            <p:cNvSpPr/>
            <p:nvPr/>
          </p:nvSpPr>
          <p:spPr>
            <a:xfrm>
              <a:off x="2517" y="754"/>
              <a:ext cx="832" cy="833"/>
            </a:xfrm>
            <a:custGeom>
              <a:avLst/>
              <a:gdLst>
                <a:gd name="connsiteX0" fmla="*/ 0 w 1321846"/>
                <a:gd name="connsiteY0" fmla="*/ 660923 h 1321846"/>
                <a:gd name="connsiteX1" fmla="*/ 193581 w 1321846"/>
                <a:gd name="connsiteY1" fmla="*/ 193580 h 1321846"/>
                <a:gd name="connsiteX2" fmla="*/ 660925 w 1321846"/>
                <a:gd name="connsiteY2" fmla="*/ 1 h 1321846"/>
                <a:gd name="connsiteX3" fmla="*/ 1128268 w 1321846"/>
                <a:gd name="connsiteY3" fmla="*/ 193582 h 1321846"/>
                <a:gd name="connsiteX4" fmla="*/ 1321847 w 1321846"/>
                <a:gd name="connsiteY4" fmla="*/ 660926 h 1321846"/>
                <a:gd name="connsiteX5" fmla="*/ 1128267 w 1321846"/>
                <a:gd name="connsiteY5" fmla="*/ 1128269 h 1321846"/>
                <a:gd name="connsiteX6" fmla="*/ 660924 w 1321846"/>
                <a:gd name="connsiteY6" fmla="*/ 1321849 h 1321846"/>
                <a:gd name="connsiteX7" fmla="*/ 193581 w 1321846"/>
                <a:gd name="connsiteY7" fmla="*/ 1128269 h 1321846"/>
                <a:gd name="connsiteX8" fmla="*/ 2 w 1321846"/>
                <a:gd name="connsiteY8" fmla="*/ 660926 h 1321846"/>
                <a:gd name="connsiteX9" fmla="*/ 0 w 1321846"/>
                <a:gd name="connsiteY9" fmla="*/ 660923 h 13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1846" h="1321846">
                  <a:moveTo>
                    <a:pt x="0" y="660923"/>
                  </a:moveTo>
                  <a:cubicBezTo>
                    <a:pt x="0" y="485635"/>
                    <a:pt x="69633" y="317527"/>
                    <a:pt x="193581" y="193580"/>
                  </a:cubicBezTo>
                  <a:cubicBezTo>
                    <a:pt x="317528" y="69633"/>
                    <a:pt x="485637" y="1"/>
                    <a:pt x="660925" y="1"/>
                  </a:cubicBezTo>
                  <a:cubicBezTo>
                    <a:pt x="836213" y="1"/>
                    <a:pt x="1004321" y="69634"/>
                    <a:pt x="1128268" y="193582"/>
                  </a:cubicBezTo>
                  <a:cubicBezTo>
                    <a:pt x="1252215" y="317529"/>
                    <a:pt x="1321847" y="485638"/>
                    <a:pt x="1321847" y="660926"/>
                  </a:cubicBezTo>
                  <a:cubicBezTo>
                    <a:pt x="1321847" y="836214"/>
                    <a:pt x="1252214" y="1004322"/>
                    <a:pt x="1128267" y="1128269"/>
                  </a:cubicBezTo>
                  <a:cubicBezTo>
                    <a:pt x="1004320" y="1252216"/>
                    <a:pt x="836211" y="1321849"/>
                    <a:pt x="660924" y="1321849"/>
                  </a:cubicBezTo>
                  <a:cubicBezTo>
                    <a:pt x="485636" y="1321849"/>
                    <a:pt x="317528" y="1252216"/>
                    <a:pt x="193581" y="1128269"/>
                  </a:cubicBezTo>
                  <a:cubicBezTo>
                    <a:pt x="69634" y="1004322"/>
                    <a:pt x="1" y="836213"/>
                    <a:pt x="2" y="660926"/>
                  </a:cubicBezTo>
                  <a:cubicBezTo>
                    <a:pt x="1" y="660925"/>
                    <a:pt x="1" y="660924"/>
                    <a:pt x="0" y="6609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5010" tIns="205010" rIns="205010" bIns="20501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b="1">
                  <a:solidFill>
                    <a:srgbClr val="FF6600"/>
                  </a:solidFill>
                </a:rPr>
                <a:t>시니어</a:t>
              </a:r>
            </a:p>
          </p:txBody>
        </p:sp>
        <p:sp>
          <p:nvSpPr>
            <p:cNvPr id="10" name="자유형 9"/>
            <p:cNvSpPr/>
            <p:nvPr/>
          </p:nvSpPr>
          <p:spPr>
            <a:xfrm>
              <a:off x="1412" y="1794"/>
              <a:ext cx="833" cy="833"/>
            </a:xfrm>
            <a:custGeom>
              <a:avLst/>
              <a:gdLst>
                <a:gd name="connsiteX0" fmla="*/ 0 w 1321846"/>
                <a:gd name="connsiteY0" fmla="*/ 660923 h 1321846"/>
                <a:gd name="connsiteX1" fmla="*/ 193581 w 1321846"/>
                <a:gd name="connsiteY1" fmla="*/ 193580 h 1321846"/>
                <a:gd name="connsiteX2" fmla="*/ 660925 w 1321846"/>
                <a:gd name="connsiteY2" fmla="*/ 1 h 1321846"/>
                <a:gd name="connsiteX3" fmla="*/ 1128268 w 1321846"/>
                <a:gd name="connsiteY3" fmla="*/ 193582 h 1321846"/>
                <a:gd name="connsiteX4" fmla="*/ 1321847 w 1321846"/>
                <a:gd name="connsiteY4" fmla="*/ 660926 h 1321846"/>
                <a:gd name="connsiteX5" fmla="*/ 1128267 w 1321846"/>
                <a:gd name="connsiteY5" fmla="*/ 1128269 h 1321846"/>
                <a:gd name="connsiteX6" fmla="*/ 660924 w 1321846"/>
                <a:gd name="connsiteY6" fmla="*/ 1321849 h 1321846"/>
                <a:gd name="connsiteX7" fmla="*/ 193581 w 1321846"/>
                <a:gd name="connsiteY7" fmla="*/ 1128269 h 1321846"/>
                <a:gd name="connsiteX8" fmla="*/ 2 w 1321846"/>
                <a:gd name="connsiteY8" fmla="*/ 660926 h 1321846"/>
                <a:gd name="connsiteX9" fmla="*/ 0 w 1321846"/>
                <a:gd name="connsiteY9" fmla="*/ 660923 h 132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1846" h="1321846">
                  <a:moveTo>
                    <a:pt x="0" y="660923"/>
                  </a:moveTo>
                  <a:cubicBezTo>
                    <a:pt x="0" y="485635"/>
                    <a:pt x="69633" y="317527"/>
                    <a:pt x="193581" y="193580"/>
                  </a:cubicBezTo>
                  <a:cubicBezTo>
                    <a:pt x="317528" y="69633"/>
                    <a:pt x="485637" y="1"/>
                    <a:pt x="660925" y="1"/>
                  </a:cubicBezTo>
                  <a:cubicBezTo>
                    <a:pt x="836213" y="1"/>
                    <a:pt x="1004321" y="69634"/>
                    <a:pt x="1128268" y="193582"/>
                  </a:cubicBezTo>
                  <a:cubicBezTo>
                    <a:pt x="1252215" y="317529"/>
                    <a:pt x="1321847" y="485638"/>
                    <a:pt x="1321847" y="660926"/>
                  </a:cubicBezTo>
                  <a:cubicBezTo>
                    <a:pt x="1321847" y="836214"/>
                    <a:pt x="1252214" y="1004322"/>
                    <a:pt x="1128267" y="1128269"/>
                  </a:cubicBezTo>
                  <a:cubicBezTo>
                    <a:pt x="1004320" y="1252216"/>
                    <a:pt x="836211" y="1321849"/>
                    <a:pt x="660924" y="1321849"/>
                  </a:cubicBezTo>
                  <a:cubicBezTo>
                    <a:pt x="485636" y="1321849"/>
                    <a:pt x="317528" y="1252216"/>
                    <a:pt x="193581" y="1128269"/>
                  </a:cubicBezTo>
                  <a:cubicBezTo>
                    <a:pt x="69634" y="1004322"/>
                    <a:pt x="1" y="836213"/>
                    <a:pt x="2" y="660926"/>
                  </a:cubicBezTo>
                  <a:cubicBezTo>
                    <a:pt x="1" y="660925"/>
                    <a:pt x="1" y="660924"/>
                    <a:pt x="0" y="660923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05010" tIns="205010" rIns="205010" bIns="20501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o-KR" altLang="en-US" b="1">
                  <a:solidFill>
                    <a:srgbClr val="FF6600"/>
                  </a:solidFill>
                </a:rPr>
                <a:t>가족</a:t>
              </a:r>
            </a:p>
          </p:txBody>
        </p:sp>
      </p:grpSp>
      <p:sp>
        <p:nvSpPr>
          <p:cNvPr id="11" name="모서리가 둥근 직사각형 10"/>
          <p:cNvSpPr/>
          <p:nvPr/>
        </p:nvSpPr>
        <p:spPr>
          <a:xfrm>
            <a:off x="-127570" y="38100"/>
            <a:ext cx="4843586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en-US" altLang="ko-K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Seoul Night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980728"/>
            <a:ext cx="9144000" cy="80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3600" b="1">
                <a:solidFill>
                  <a:srgbClr val="7030A0"/>
                </a:solidFill>
              </a:rPr>
              <a:t>MAIN PROGRAM </a:t>
            </a:r>
            <a:br>
              <a:rPr lang="en-US" altLang="ko-KR" sz="3600" b="1">
                <a:solidFill>
                  <a:srgbClr val="7030A0"/>
                </a:solidFill>
              </a:rPr>
            </a:br>
            <a:endParaRPr lang="ko-KR" altLang="en-US" sz="1000" b="1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8087" y="1695365"/>
            <a:ext cx="684053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ko-KR" altLang="en-US" sz="1400" b="1">
                <a:solidFill>
                  <a:srgbClr val="595959"/>
                </a:solidFill>
              </a:rPr>
              <a:t>세대간의 문화의 차이를 느끼지 않고</a:t>
            </a:r>
            <a:r>
              <a:rPr lang="en-US" altLang="ko-KR" sz="1400" b="1" smtClean="0">
                <a:solidFill>
                  <a:srgbClr val="595959"/>
                </a:solidFill>
              </a:rPr>
              <a:t>,</a:t>
            </a:r>
          </a:p>
          <a:p>
            <a:pPr algn="ctr">
              <a:defRPr/>
            </a:pPr>
            <a:r>
              <a:rPr lang="ko-KR" altLang="en-US" sz="1400" b="1" smtClean="0">
                <a:solidFill>
                  <a:srgbClr val="595959"/>
                </a:solidFill>
              </a:rPr>
              <a:t>함께 </a:t>
            </a:r>
            <a:r>
              <a:rPr lang="ko-KR" altLang="en-US" sz="1400" b="1">
                <a:solidFill>
                  <a:srgbClr val="595959"/>
                </a:solidFill>
              </a:rPr>
              <a:t>즐길 수  있는</a:t>
            </a:r>
          </a:p>
          <a:p>
            <a:pPr algn="ctr">
              <a:defRPr/>
            </a:pPr>
            <a:r>
              <a:rPr lang="ko-KR" altLang="en-US" sz="1400" b="1">
                <a:solidFill>
                  <a:srgbClr val="595959"/>
                </a:solidFill>
              </a:rPr>
              <a:t> 가수와 밴드 또는 비보이등의 공연 팀을 </a:t>
            </a:r>
            <a:r>
              <a:rPr lang="ko-KR" altLang="en-US" sz="1400" b="1" smtClean="0">
                <a:solidFill>
                  <a:srgbClr val="595959"/>
                </a:solidFill>
              </a:rPr>
              <a:t>통해</a:t>
            </a:r>
            <a:endParaRPr lang="en-US" altLang="ko-KR" sz="1400" b="1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ko-KR" altLang="en-US" sz="1400" b="1" smtClean="0">
                <a:solidFill>
                  <a:srgbClr val="595959"/>
                </a:solidFill>
              </a:rPr>
              <a:t>분위기 </a:t>
            </a:r>
            <a:r>
              <a:rPr lang="en-US" altLang="ko-KR" sz="1400" b="1">
                <a:solidFill>
                  <a:srgbClr val="595959"/>
                </a:solidFill>
              </a:rPr>
              <a:t>UP!</a:t>
            </a:r>
            <a:endParaRPr lang="ko-KR" altLang="en-US" sz="1400" b="1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021705"/>
            <a:ext cx="9144000" cy="807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3600" b="1" dirty="0">
                <a:solidFill>
                  <a:srgbClr val="7030A0"/>
                </a:solidFill>
              </a:rPr>
              <a:t>SUB PROGRAM </a:t>
            </a:r>
            <a:br>
              <a:rPr lang="en-US" altLang="ko-KR" sz="3600" b="1" dirty="0">
                <a:solidFill>
                  <a:srgbClr val="7030A0"/>
                </a:solidFill>
              </a:rPr>
            </a:br>
            <a:endParaRPr lang="ko-KR" altLang="en-US" sz="10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7744" y="3676459"/>
            <a:ext cx="9144000" cy="3116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b="1">
                <a:solidFill>
                  <a:srgbClr val="FF6600"/>
                </a:solidFill>
              </a:rPr>
              <a:t>DJ Festival </a:t>
            </a:r>
          </a:p>
          <a:p>
            <a:pPr algn="ctr">
              <a:defRPr/>
            </a:pPr>
            <a:r>
              <a:rPr lang="ko-KR" altLang="en-US" sz="1400" b="1">
                <a:solidFill>
                  <a:srgbClr val="595959"/>
                </a:solidFill>
              </a:rPr>
              <a:t>현역에서 멋지게 활동하고 있는 </a:t>
            </a:r>
            <a:r>
              <a:rPr lang="en-US" altLang="ko-KR" sz="1400" b="1">
                <a:solidFill>
                  <a:srgbClr val="595959"/>
                </a:solidFill>
              </a:rPr>
              <a:t>40-50</a:t>
            </a:r>
            <a:r>
              <a:rPr lang="ko-KR" altLang="en-US" sz="1400" b="1">
                <a:solidFill>
                  <a:srgbClr val="595959"/>
                </a:solidFill>
              </a:rPr>
              <a:t>대 선배 </a:t>
            </a:r>
            <a:r>
              <a:rPr lang="en-US" altLang="ko-KR" sz="1400" b="1">
                <a:solidFill>
                  <a:srgbClr val="595959"/>
                </a:solidFill>
              </a:rPr>
              <a:t>DJ</a:t>
            </a:r>
            <a:r>
              <a:rPr lang="ko-KR" altLang="en-US" sz="1400" b="1">
                <a:solidFill>
                  <a:srgbClr val="595959"/>
                </a:solidFill>
              </a:rPr>
              <a:t>와 </a:t>
            </a:r>
            <a:endParaRPr lang="en-US" altLang="ko-KR" sz="1400" b="1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altLang="ko-KR" sz="1400" b="1" smtClean="0">
                <a:solidFill>
                  <a:srgbClr val="595959"/>
                </a:solidFill>
              </a:rPr>
              <a:t>20-30</a:t>
            </a:r>
            <a:r>
              <a:rPr lang="ko-KR" altLang="en-US" sz="1400" b="1">
                <a:solidFill>
                  <a:srgbClr val="595959"/>
                </a:solidFill>
              </a:rPr>
              <a:t>대의 후배 </a:t>
            </a:r>
            <a:r>
              <a:rPr lang="en-US" altLang="ko-KR" sz="1400" b="1">
                <a:solidFill>
                  <a:srgbClr val="595959"/>
                </a:solidFill>
              </a:rPr>
              <a:t>DJ</a:t>
            </a:r>
            <a:r>
              <a:rPr lang="ko-KR" altLang="en-US" sz="1400" b="1">
                <a:solidFill>
                  <a:srgbClr val="595959"/>
                </a:solidFill>
              </a:rPr>
              <a:t>의  콜라보레이션 </a:t>
            </a:r>
          </a:p>
          <a:p>
            <a:pPr algn="ctr">
              <a:defRPr/>
            </a:pPr>
            <a:endParaRPr lang="ko-KR" altLang="en-US" sz="1400" b="1">
              <a:solidFill>
                <a:srgbClr val="595959"/>
              </a:solidFill>
            </a:endParaRPr>
          </a:p>
          <a:p>
            <a:pPr algn="ctr">
              <a:defRPr/>
            </a:pPr>
            <a:endParaRPr lang="en-US" altLang="ko-KR" sz="1050" b="1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en-US" altLang="ko-KR" b="1">
                <a:solidFill>
                  <a:srgbClr val="FF6600"/>
                </a:solidFill>
              </a:rPr>
              <a:t>Photo</a:t>
            </a:r>
            <a:r>
              <a:rPr lang="ko-KR" altLang="en-US" b="1">
                <a:solidFill>
                  <a:srgbClr val="FF6600"/>
                </a:solidFill>
              </a:rPr>
              <a:t> </a:t>
            </a:r>
            <a:r>
              <a:rPr lang="en-US" altLang="ko-KR" b="1">
                <a:solidFill>
                  <a:srgbClr val="FF6600"/>
                </a:solidFill>
              </a:rPr>
              <a:t>Zone </a:t>
            </a:r>
          </a:p>
          <a:p>
            <a:pPr algn="ctr">
              <a:defRPr/>
            </a:pPr>
            <a:r>
              <a:rPr lang="ko-KR" altLang="en-US" sz="1400" b="1">
                <a:solidFill>
                  <a:srgbClr val="595959"/>
                </a:solidFill>
              </a:rPr>
              <a:t>광장에  포토존을 설치 혹은 움직이는 </a:t>
            </a:r>
            <a:r>
              <a:rPr lang="ko-KR" altLang="en-US" sz="1400" b="1" smtClean="0">
                <a:solidFill>
                  <a:srgbClr val="595959"/>
                </a:solidFill>
              </a:rPr>
              <a:t>포토존을</a:t>
            </a:r>
            <a:endParaRPr lang="en-US" altLang="ko-KR" sz="1400" b="1" smtClean="0">
              <a:solidFill>
                <a:srgbClr val="595959"/>
              </a:solidFill>
            </a:endParaRPr>
          </a:p>
          <a:p>
            <a:pPr algn="ctr">
              <a:defRPr/>
            </a:pPr>
            <a:r>
              <a:rPr lang="ko-KR" altLang="en-US" sz="1400" b="1" smtClean="0">
                <a:solidFill>
                  <a:srgbClr val="595959"/>
                </a:solidFill>
              </a:rPr>
              <a:t>스텝들이 </a:t>
            </a:r>
            <a:r>
              <a:rPr lang="ko-KR" altLang="en-US" sz="1400" b="1">
                <a:solidFill>
                  <a:srgbClr val="595959"/>
                </a:solidFill>
              </a:rPr>
              <a:t>직접 가지고 다니면서 </a:t>
            </a:r>
          </a:p>
          <a:p>
            <a:pPr algn="ctr">
              <a:defRPr/>
            </a:pPr>
            <a:r>
              <a:rPr lang="ko-KR" altLang="en-US" sz="1400" b="1">
                <a:solidFill>
                  <a:srgbClr val="595959"/>
                </a:solidFill>
              </a:rPr>
              <a:t>축제에 참여하는 사람들의 사진을 찍어준다</a:t>
            </a:r>
            <a:r>
              <a:rPr lang="en-US" altLang="ko-KR" sz="1400" b="1">
                <a:solidFill>
                  <a:srgbClr val="595959"/>
                </a:solidFill>
              </a:rPr>
              <a:t>.</a:t>
            </a:r>
          </a:p>
          <a:p>
            <a:pPr algn="ctr">
              <a:defRPr/>
            </a:pPr>
            <a:endParaRPr lang="en-US" altLang="ko-KR" sz="1400" b="1">
              <a:solidFill>
                <a:srgbClr val="595959"/>
              </a:solidFill>
            </a:endParaRPr>
          </a:p>
          <a:p>
            <a:pPr algn="ctr">
              <a:defRPr/>
            </a:pPr>
            <a:endParaRPr lang="en-US" altLang="ko-KR" sz="2000" b="1">
              <a:solidFill>
                <a:srgbClr val="E46C0A"/>
              </a:solidFill>
            </a:endParaRPr>
          </a:p>
          <a:p>
            <a:pPr algn="ctr">
              <a:defRPr/>
            </a:pPr>
            <a:endParaRPr lang="en-US" altLang="ko-KR" sz="1600" b="1">
              <a:solidFill>
                <a:srgbClr val="595959"/>
              </a:solidFill>
            </a:endParaRPr>
          </a:p>
          <a:p>
            <a:pPr algn="ctr">
              <a:defRPr/>
            </a:pPr>
            <a:endParaRPr lang="en-US" altLang="ko-KR" sz="16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VW4O2146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7663" y="2665487"/>
            <a:ext cx="3290137" cy="2193425"/>
          </a:xfrm>
          <a:prstGeom prst="round2DiagRect">
            <a:avLst/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5" name="Picture 20" descr="CustomName  8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8518" y="2679068"/>
            <a:ext cx="3314629" cy="2209142"/>
          </a:xfrm>
          <a:prstGeom prst="round2Diag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2555776" y="2636912"/>
            <a:ext cx="5627228" cy="2880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91299" y="1052736"/>
            <a:ext cx="1504452" cy="12241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7" name="직사각형 26"/>
          <p:cNvSpPr/>
          <p:nvPr/>
        </p:nvSpPr>
        <p:spPr>
          <a:xfrm>
            <a:off x="1975475" y="1052736"/>
            <a:ext cx="1504452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1943708" y="1373868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endParaRPr lang="ko-KR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559651" y="1052736"/>
            <a:ext cx="1504452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3527884" y="1373868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Seoul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Night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43827" y="1052736"/>
            <a:ext cx="150445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TextBox 31"/>
          <p:cNvSpPr txBox="1"/>
          <p:nvPr/>
        </p:nvSpPr>
        <p:spPr>
          <a:xfrm>
            <a:off x="5112060" y="1373868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Senior Conference</a:t>
            </a:r>
            <a:endParaRPr lang="ko-KR" altLang="en-US" sz="1600" b="1" dirty="0"/>
          </a:p>
        </p:txBody>
      </p:sp>
      <p:sp>
        <p:nvSpPr>
          <p:cNvPr id="33" name="직사각형 32"/>
          <p:cNvSpPr/>
          <p:nvPr/>
        </p:nvSpPr>
        <p:spPr>
          <a:xfrm>
            <a:off x="6728004" y="1052736"/>
            <a:ext cx="1504452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4" name="TextBox 33"/>
          <p:cNvSpPr txBox="1"/>
          <p:nvPr/>
        </p:nvSpPr>
        <p:spPr>
          <a:xfrm>
            <a:off x="6696237" y="1373868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Exhibition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Booth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55806" y="2708920"/>
            <a:ext cx="5311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일 시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2013. 10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. 28(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월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) 14:00~17:00</a:t>
            </a:r>
          </a:p>
          <a:p>
            <a:pPr fontAlgn="base"/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           2013. 10. 29(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화</a:t>
            </a: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) 10:00~17:00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장 소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시민청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세미나룸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or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시청 대회의실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내 용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시니어비즈니스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국제컨퍼런스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           </a:t>
            </a:r>
          </a:p>
          <a:p>
            <a:pPr fontAlgn="base"/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            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시니어사회참여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컨퍼런스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주 관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서울인생이모작지원센터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           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시니어비즈니스협의체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준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1400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V="1">
            <a:off x="5940152" y="2276872"/>
            <a:ext cx="0" cy="3600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모서리가 둥근 직사각형 39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67544" y="5517232"/>
            <a:ext cx="867645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b="1" smtClean="0">
                <a:solidFill>
                  <a:srgbClr val="00B050"/>
                </a:solidFill>
              </a:rPr>
              <a:t> 유관 기업체 관계자 및 관심도 높은 시니어의 사전 섭외를 통하여 적극적인</a:t>
            </a:r>
            <a:endParaRPr lang="en-US" altLang="ko-KR" b="1" smtClean="0">
              <a:solidFill>
                <a:srgbClr val="00B050"/>
              </a:solidFill>
            </a:endParaRPr>
          </a:p>
          <a:p>
            <a:r>
              <a:rPr lang="en-US" altLang="ko-KR" b="1" smtClean="0">
                <a:solidFill>
                  <a:srgbClr val="00B050"/>
                </a:solidFill>
              </a:rPr>
              <a:t>  </a:t>
            </a:r>
            <a:r>
              <a:rPr lang="ko-KR" altLang="en-US" b="1" smtClean="0">
                <a:solidFill>
                  <a:srgbClr val="00B050"/>
                </a:solidFill>
              </a:rPr>
              <a:t>의견수렴</a:t>
            </a:r>
            <a:endParaRPr lang="en-US" altLang="ko-KR" b="1" smtClean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132" y="1556792"/>
            <a:ext cx="162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SuperStar S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2699792" y="1566084"/>
            <a:ext cx="3744416" cy="20882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2400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Healthy Workforce</a:t>
            </a:r>
          </a:p>
          <a:p>
            <a:pPr algn="ctr">
              <a:lnSpc>
                <a:spcPct val="150000"/>
              </a:lnSpc>
            </a:pPr>
            <a:r>
              <a:rPr lang="en-US" altLang="ko-KR" sz="2400" smtClean="0">
                <a:solidFill>
                  <a:schemeClr val="tx1"/>
                </a:solidFill>
                <a:latin typeface="08서울한강체 L" pitchFamily="18" charset="-127"/>
                <a:ea typeface="08서울한강체 L" pitchFamily="18" charset="-127"/>
              </a:rPr>
              <a:t>Seminar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en-US" altLang="ko-K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Senior Conference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7170" y="9807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국제컨퍼런스</a:t>
            </a:r>
            <a:endParaRPr lang="ko-KR" altLang="en-US" dirty="0">
              <a:solidFill>
                <a:srgbClr val="00B05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62672" y="4005064"/>
            <a:ext cx="36186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 주제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: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  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변화하고 있는 시니어의 삶과 건강에 대한 논의</a:t>
            </a:r>
            <a:endParaRPr lang="en-US" altLang="ko-KR" sz="1400" dirty="0" smtClean="0">
              <a:latin typeface="08서울남산체 L" pitchFamily="18" charset="-127"/>
              <a:ea typeface="08서울남산체 L" pitchFamily="18" charset="-127"/>
            </a:endParaRP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 해외 연사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2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명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, 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국내 연사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2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명 내외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 일시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: 10.28.(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월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) 14:00~17:00</a:t>
            </a:r>
          </a:p>
          <a:p>
            <a:pPr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 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장소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: </a:t>
            </a:r>
            <a:r>
              <a:rPr lang="ko-KR" altLang="en-US" sz="1400" dirty="0" smtClean="0">
                <a:latin typeface="08서울남산체 L" pitchFamily="18" charset="-127"/>
                <a:ea typeface="08서울남산체 L" pitchFamily="18" charset="-127"/>
              </a:rPr>
              <a:t>서울시청 대회의실 </a:t>
            </a:r>
            <a:r>
              <a:rPr lang="en-US" altLang="ko-KR" sz="1400" dirty="0" smtClean="0">
                <a:latin typeface="08서울남산체 L" pitchFamily="18" charset="-127"/>
                <a:ea typeface="08서울남산체 L" pitchFamily="18" charset="-127"/>
              </a:rPr>
              <a:t>or </a:t>
            </a:r>
            <a:r>
              <a:rPr lang="ko-KR" altLang="en-US" sz="1400" dirty="0" err="1" smtClean="0">
                <a:latin typeface="08서울남산체 L" pitchFamily="18" charset="-127"/>
                <a:ea typeface="08서울남산체 L" pitchFamily="18" charset="-127"/>
              </a:rPr>
              <a:t>태평홀</a:t>
            </a:r>
            <a:endParaRPr lang="en-US" altLang="ko-KR" sz="1400" dirty="0" smtClean="0">
              <a:latin typeface="08서울남산체 L" pitchFamily="18" charset="-127"/>
              <a:ea typeface="08서울남산체 L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사무실4\Desktop\text_m3_img1.jpg"/>
          <p:cNvPicPr>
            <a:picLocks noChangeAspect="1" noChangeArrowheads="1"/>
          </p:cNvPicPr>
          <p:nvPr/>
        </p:nvPicPr>
        <p:blipFill>
          <a:blip r:embed="rId2" cstate="print"/>
          <a:srcRect b="11253"/>
          <a:stretch>
            <a:fillRect/>
          </a:stretch>
        </p:blipFill>
        <p:spPr bwMode="auto">
          <a:xfrm>
            <a:off x="5490357" y="2780928"/>
            <a:ext cx="3555664" cy="2088232"/>
          </a:xfrm>
          <a:prstGeom prst="round2DiagRect">
            <a:avLst/>
          </a:prstGeom>
          <a:noFill/>
          <a:ln w="28575">
            <a:noFill/>
          </a:ln>
        </p:spPr>
      </p:pic>
      <p:pic>
        <p:nvPicPr>
          <p:cNvPr id="5" name="Picture 3" descr="C:\Users\사무실4\Desktop\200809224609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80929"/>
            <a:ext cx="3160651" cy="2088232"/>
          </a:xfrm>
          <a:prstGeom prst="round2DiagRect">
            <a:avLst/>
          </a:prstGeom>
          <a:noFill/>
          <a:ln w="28575">
            <a:noFill/>
          </a:ln>
        </p:spPr>
      </p:pic>
      <p:sp>
        <p:nvSpPr>
          <p:cNvPr id="7" name="모서리가 둥근 직사각형 6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25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006874" y="2583954"/>
            <a:ext cx="5195180" cy="2789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380695" y="1153319"/>
            <a:ext cx="1504452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0" name="직사각형 29"/>
          <p:cNvSpPr/>
          <p:nvPr/>
        </p:nvSpPr>
        <p:spPr>
          <a:xfrm>
            <a:off x="1964871" y="1153319"/>
            <a:ext cx="1504452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1933104" y="1408421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endParaRPr lang="ko-KR" altLang="en-US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549047" y="1153319"/>
            <a:ext cx="1504452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3517280" y="1408421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Seoul</a:t>
            </a:r>
          </a:p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Night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133223" y="1153319"/>
            <a:ext cx="1504452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101456" y="1408421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Senior Conference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717400" y="1153319"/>
            <a:ext cx="1504452" cy="1080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7" name="TextBox 36"/>
          <p:cNvSpPr txBox="1"/>
          <p:nvPr/>
        </p:nvSpPr>
        <p:spPr>
          <a:xfrm>
            <a:off x="6685633" y="1408421"/>
            <a:ext cx="1620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/>
              <a:t>Exhibition</a:t>
            </a:r>
          </a:p>
          <a:p>
            <a:pPr algn="ctr"/>
            <a:r>
              <a:rPr lang="en-US" altLang="ko-KR" sz="1600" b="1" smtClean="0"/>
              <a:t>Booth</a:t>
            </a:r>
            <a:endParaRPr lang="ko-KR" altLang="en-US" sz="1600" b="1" dirty="0"/>
          </a:p>
        </p:txBody>
      </p:sp>
      <p:cxnSp>
        <p:nvCxnSpPr>
          <p:cNvPr id="39" name="직선 연결선 38"/>
          <p:cNvCxnSpPr/>
          <p:nvPr/>
        </p:nvCxnSpPr>
        <p:spPr>
          <a:xfrm flipV="1">
            <a:off x="7513724" y="2223914"/>
            <a:ext cx="0" cy="3600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24292" y="2583954"/>
            <a:ext cx="543614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일 시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2013. 10. 24 ~ 25 (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목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~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금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pPr fontAlgn="base" latinLnBrk="0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 latinLnBrk="0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장 소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서울광장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 latinLnBrk="0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 latinLnBrk="0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내 용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시니어 관련 단체 및 기관의 홍보 및 전시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 latinLnBrk="0"/>
            <a:r>
              <a:rPr lang="ko-KR" altLang="en-US" sz="200" dirty="0" smtClean="0">
                <a:latin typeface="08서울남산체 B" pitchFamily="18" charset="-127"/>
                <a:ea typeface="08서울남산체 B" pitchFamily="18" charset="-127"/>
              </a:rPr>
              <a:t>           </a:t>
            </a:r>
            <a:endParaRPr lang="en-US" altLang="ko-KR" sz="2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 latinLnBrk="0"/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            ◎ 특별부스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(~25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일까지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120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              -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서울인생이모작지원센터 부스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/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귀농귀촌부스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           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◎ </a:t>
            </a:r>
            <a:r>
              <a:rPr lang="ko-KR" altLang="en-US" sz="1200" dirty="0" smtClean="0">
                <a:latin typeface="08서울남산체 B" pitchFamily="18" charset="-127"/>
                <a:ea typeface="08서울남산체 B" pitchFamily="18" charset="-127"/>
              </a:rPr>
              <a:t>일반부스 </a:t>
            </a:r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(~25</a:t>
            </a:r>
            <a:r>
              <a:rPr lang="ko-KR" altLang="en-US" sz="1200" dirty="0" smtClean="0">
                <a:latin typeface="08서울남산체 B" pitchFamily="18" charset="-127"/>
                <a:ea typeface="08서울남산체 B" pitchFamily="18" charset="-127"/>
              </a:rPr>
              <a:t>일까지</a:t>
            </a:r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12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               - </a:t>
            </a:r>
            <a:r>
              <a:rPr lang="ko-KR" altLang="en-US" sz="1200" dirty="0" smtClean="0">
                <a:latin typeface="08서울남산체 B" pitchFamily="18" charset="-127"/>
                <a:ea typeface="08서울남산체 B" pitchFamily="18" charset="-127"/>
              </a:rPr>
              <a:t>시니어비즈니스기업 </a:t>
            </a:r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(30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개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) / </a:t>
            </a:r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NPO</a:t>
            </a:r>
            <a:r>
              <a:rPr lang="ko-KR" altLang="en-US" sz="12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200" dirty="0" smtClean="0">
                <a:latin typeface="08서울남산체 B" pitchFamily="18" charset="-127"/>
                <a:ea typeface="08서울남산체 B" pitchFamily="18" charset="-127"/>
              </a:rPr>
              <a:t>(20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개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ko-KR" altLang="en-US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▷ 주 관  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서울인생이모작지원센터</a:t>
            </a:r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endParaRPr lang="en-US" altLang="ko-KR" sz="14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 fontAlgn="base"/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             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쌈지농부</a:t>
            </a:r>
          </a:p>
          <a:p>
            <a:pPr fontAlgn="base"/>
            <a:endParaRPr lang="ko-KR" altLang="en-US" sz="14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7544" y="5373216"/>
            <a:ext cx="8280920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b="1" smtClean="0">
                <a:solidFill>
                  <a:srgbClr val="C00000"/>
                </a:solidFill>
              </a:rPr>
              <a:t> 상설 부스 운영으로 지속적인 참관객의 유입을 도모하고 특별부스 운영으로</a:t>
            </a:r>
            <a:endParaRPr lang="en-US" altLang="ko-KR" b="1" smtClean="0">
              <a:solidFill>
                <a:srgbClr val="C00000"/>
              </a:solidFill>
            </a:endParaRPr>
          </a:p>
          <a:p>
            <a:r>
              <a:rPr lang="ko-KR" altLang="en-US" b="1" smtClean="0">
                <a:solidFill>
                  <a:srgbClr val="C00000"/>
                </a:solidFill>
              </a:rPr>
              <a:t>  페스티벌의 정체성 확보</a:t>
            </a:r>
            <a:endParaRPr lang="en-US" altLang="ko-KR" b="1" smtClean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4132" y="1556792"/>
            <a:ext cx="1620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SuperStar S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양쪽 모서리가 둥근 사각형 4"/>
          <p:cNvSpPr/>
          <p:nvPr/>
        </p:nvSpPr>
        <p:spPr>
          <a:xfrm>
            <a:off x="755576" y="692696"/>
            <a:ext cx="3888432" cy="54006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4932040" y="692696"/>
            <a:ext cx="3888432" cy="5400600"/>
          </a:xfrm>
          <a:prstGeom prst="round2Same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07704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accent2"/>
                </a:solidFill>
                <a:latin typeface="HY견고딕" pitchFamily="18" charset="-127"/>
                <a:ea typeface="HY견고딕" pitchFamily="18" charset="-127"/>
              </a:rPr>
              <a:t>특별부스</a:t>
            </a:r>
            <a:endParaRPr lang="ko-KR" altLang="en-US">
              <a:solidFill>
                <a:schemeClr val="accent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en-US" altLang="ko-KR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Exhibition Booth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04047" y="1340768"/>
            <a:ext cx="3738877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004047" y="3861048"/>
            <a:ext cx="3738877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056292" y="8367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</a:rPr>
              <a:t>일반부스</a:t>
            </a:r>
            <a:endParaRPr lang="ko-KR" altLang="en-US">
              <a:solidFill>
                <a:schemeClr val="tx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968552" y="4941168"/>
            <a:ext cx="4572000" cy="89127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ex)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서울노인복지관협회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서울사회적경제지원센터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     서울시마을공동체종합지원센터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시니어클럽연합회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    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신노년단체홍보부스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서울재가노인복지협회 등</a:t>
            </a:r>
            <a:endParaRPr lang="en-US" altLang="ko-KR" sz="12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40560" y="20608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시니어비즈니스기업</a:t>
            </a:r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(30</a:t>
            </a: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개소</a:t>
            </a:r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시니어 서비스 및 상품 관련 기업 부스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40560" y="408055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NPO</a:t>
            </a: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(20</a:t>
            </a: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개소</a:t>
            </a:r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)</a:t>
            </a:r>
          </a:p>
          <a:p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사회적경제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/</a:t>
            </a: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신노년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/</a:t>
            </a: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일자리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/</a:t>
            </a: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지자체협력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827583" y="1340768"/>
            <a:ext cx="3738877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827583" y="3861048"/>
            <a:ext cx="3738877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755576" y="146968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서울인생이모작지원센터부스</a:t>
            </a:r>
            <a:endParaRPr lang="en-US" altLang="ko-KR" sz="20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당신의 인생 이모작을 응원합니다</a:t>
            </a:r>
            <a:r>
              <a:rPr lang="en-US" altLang="ko-KR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팔찌제작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시니어에 대한 참관객의 생각을 담는 팔찌 제작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미션퍼즐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센터 미션에 대한 공유 및 참관객 의견 수렴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추억사진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시니어의 과거를 추억할 수 있는 촬영공간 마련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시니어바리스타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카페도레미를 활용한 음료 제공</a:t>
            </a:r>
            <a:endParaRPr lang="en-US" altLang="ko-KR" sz="12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55576" y="3861048"/>
            <a:ext cx="4572000" cy="19992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귀농</a:t>
            </a:r>
            <a:r>
              <a:rPr lang="en-US" altLang="ko-KR" sz="2000" smtClean="0">
                <a:latin typeface="08서울남산체 B" pitchFamily="18" charset="-127"/>
                <a:ea typeface="08서울남산체 B" pitchFamily="18" charset="-127"/>
              </a:rPr>
              <a:t>·</a:t>
            </a:r>
            <a:r>
              <a:rPr lang="ko-KR" altLang="en-US" sz="2000" smtClean="0">
                <a:latin typeface="08서울남산체 B" pitchFamily="18" charset="-127"/>
                <a:ea typeface="08서울남산체 B" pitchFamily="18" charset="-127"/>
              </a:rPr>
              <a:t>귀촌부스</a:t>
            </a:r>
            <a:endParaRPr lang="en-US" altLang="ko-KR" sz="20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시즌 </a:t>
            </a:r>
            <a:r>
              <a:rPr lang="en-US" altLang="ko-KR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2! </a:t>
            </a:r>
            <a:r>
              <a:rPr lang="ko-KR" altLang="en-US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농촌에서 오래된 미래를 만나다</a:t>
            </a:r>
            <a:r>
              <a:rPr lang="en-US" altLang="ko-KR" sz="1600" smtClean="0">
                <a:solidFill>
                  <a:srgbClr val="C00000"/>
                </a:solidFill>
                <a:latin typeface="08서울남산체 B" pitchFamily="18" charset="-127"/>
                <a:ea typeface="08서울남산체 B" pitchFamily="18" charset="-127"/>
              </a:rPr>
              <a:t>’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 전시홍보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기획설명 및 전체 설명 및 안내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12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인의 멘토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방문객의 자발적인 상담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소무대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멘토의 소규모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TED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방식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방문객 참여 토크</a:t>
            </a:r>
            <a:endParaRPr lang="en-US" altLang="ko-KR" sz="120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전시관 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: 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커뮤니티 아트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200" smtClean="0">
                <a:latin typeface="08서울남산체 B" pitchFamily="18" charset="-127"/>
                <a:ea typeface="08서울남산체 B" pitchFamily="18" charset="-127"/>
              </a:rPr>
              <a:t>방문객참여 사진과 코멘트 전시</a:t>
            </a:r>
            <a:r>
              <a:rPr lang="en-US" altLang="ko-KR" sz="120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en-US" altLang="ko-KR" sz="12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3890416" cy="2181237"/>
          </a:xfrm>
          <a:prstGeom prst="round2Diag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6" name="모서리가 둥근 직사각형 5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시안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7" name="Picture 4" descr="C:\Users\사무실4\Pictures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3396883" cy="2160240"/>
          </a:xfrm>
          <a:prstGeom prst="round2Diag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28</a:t>
            </a:fld>
            <a:endParaRPr lang="ko-KR" altLang="en-US" b="1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32481" t="19334" r="24601" b="5767"/>
          <a:stretch>
            <a:fillRect/>
          </a:stretch>
        </p:blipFill>
        <p:spPr bwMode="auto">
          <a:xfrm>
            <a:off x="3491880" y="1052736"/>
            <a:ext cx="5472608" cy="537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1" name="_x96459600"/>
          <p:cNvSpPr>
            <a:spLocks noChangeArrowheads="1"/>
          </p:cNvSpPr>
          <p:nvPr/>
        </p:nvSpPr>
        <p:spPr bwMode="auto">
          <a:xfrm>
            <a:off x="7254925" y="3052489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2" name="_x93698560"/>
          <p:cNvSpPr>
            <a:spLocks noChangeArrowheads="1"/>
          </p:cNvSpPr>
          <p:nvPr/>
        </p:nvSpPr>
        <p:spPr bwMode="auto">
          <a:xfrm>
            <a:off x="7324775" y="3204889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_x97059832"/>
          <p:cNvSpPr>
            <a:spLocks noChangeArrowheads="1"/>
          </p:cNvSpPr>
          <p:nvPr/>
        </p:nvSpPr>
        <p:spPr bwMode="auto">
          <a:xfrm>
            <a:off x="7377162" y="3531914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" name="_x97060472"/>
          <p:cNvSpPr>
            <a:spLocks noChangeArrowheads="1"/>
          </p:cNvSpPr>
          <p:nvPr/>
        </p:nvSpPr>
        <p:spPr bwMode="auto">
          <a:xfrm>
            <a:off x="7359700" y="3369989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5" name="_x97061112"/>
          <p:cNvSpPr>
            <a:spLocks noChangeArrowheads="1"/>
          </p:cNvSpPr>
          <p:nvPr/>
        </p:nvSpPr>
        <p:spPr bwMode="auto">
          <a:xfrm>
            <a:off x="7405737" y="3895452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6" name="_x97061752"/>
          <p:cNvSpPr>
            <a:spLocks noChangeArrowheads="1"/>
          </p:cNvSpPr>
          <p:nvPr/>
        </p:nvSpPr>
        <p:spPr bwMode="auto">
          <a:xfrm>
            <a:off x="7394625" y="4066902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_x97062392"/>
          <p:cNvSpPr>
            <a:spLocks noChangeArrowheads="1"/>
          </p:cNvSpPr>
          <p:nvPr/>
        </p:nvSpPr>
        <p:spPr bwMode="auto">
          <a:xfrm>
            <a:off x="7361287" y="4232002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" name="_x97063032"/>
          <p:cNvSpPr>
            <a:spLocks noChangeArrowheads="1"/>
          </p:cNvSpPr>
          <p:nvPr/>
        </p:nvSpPr>
        <p:spPr bwMode="auto">
          <a:xfrm>
            <a:off x="7304137" y="4381227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" name="_x96597408"/>
          <p:cNvSpPr>
            <a:spLocks noChangeArrowheads="1"/>
          </p:cNvSpPr>
          <p:nvPr/>
        </p:nvSpPr>
        <p:spPr bwMode="auto">
          <a:xfrm>
            <a:off x="7218412" y="4524102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0" name="_x96598048"/>
          <p:cNvSpPr>
            <a:spLocks noChangeArrowheads="1"/>
          </p:cNvSpPr>
          <p:nvPr/>
        </p:nvSpPr>
        <p:spPr bwMode="auto">
          <a:xfrm>
            <a:off x="7105700" y="4760639"/>
            <a:ext cx="36512" cy="36513"/>
          </a:xfrm>
          <a:prstGeom prst="ellipse">
            <a:avLst/>
          </a:prstGeom>
          <a:solidFill>
            <a:srgbClr val="000000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1" name="_x96598688"/>
          <p:cNvSpPr>
            <a:spLocks noChangeArrowheads="1"/>
          </p:cNvSpPr>
          <p:nvPr/>
        </p:nvSpPr>
        <p:spPr bwMode="auto">
          <a:xfrm>
            <a:off x="7170787" y="4697139"/>
            <a:ext cx="36513" cy="36513"/>
          </a:xfrm>
          <a:prstGeom prst="ellipse">
            <a:avLst/>
          </a:prstGeom>
          <a:solidFill>
            <a:srgbClr val="000000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_x96461280"/>
          <p:cNvSpPr>
            <a:spLocks noChangeArrowheads="1"/>
          </p:cNvSpPr>
          <p:nvPr/>
        </p:nvSpPr>
        <p:spPr bwMode="auto">
          <a:xfrm>
            <a:off x="5113586" y="2564904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3" name="_x96459680"/>
          <p:cNvSpPr>
            <a:spLocks noChangeArrowheads="1"/>
          </p:cNvSpPr>
          <p:nvPr/>
        </p:nvSpPr>
        <p:spPr bwMode="auto">
          <a:xfrm>
            <a:off x="5019923" y="2744291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_x93701360"/>
          <p:cNvSpPr>
            <a:spLocks noChangeArrowheads="1"/>
          </p:cNvSpPr>
          <p:nvPr/>
        </p:nvSpPr>
        <p:spPr bwMode="auto">
          <a:xfrm>
            <a:off x="5004048" y="3361829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5" name="_x96466672"/>
          <p:cNvSpPr>
            <a:spLocks noChangeArrowheads="1"/>
          </p:cNvSpPr>
          <p:nvPr/>
        </p:nvSpPr>
        <p:spPr bwMode="auto">
          <a:xfrm>
            <a:off x="5034211" y="3538041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_x96467312"/>
          <p:cNvSpPr>
            <a:spLocks noChangeArrowheads="1"/>
          </p:cNvSpPr>
          <p:nvPr/>
        </p:nvSpPr>
        <p:spPr bwMode="auto">
          <a:xfrm>
            <a:off x="5085011" y="3709491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7" name="_x96467952"/>
          <p:cNvSpPr>
            <a:spLocks noChangeArrowheads="1"/>
          </p:cNvSpPr>
          <p:nvPr/>
        </p:nvSpPr>
        <p:spPr bwMode="auto">
          <a:xfrm>
            <a:off x="5145336" y="3869829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" name="_x96468592"/>
          <p:cNvSpPr>
            <a:spLocks noChangeArrowheads="1"/>
          </p:cNvSpPr>
          <p:nvPr/>
        </p:nvSpPr>
        <p:spPr bwMode="auto">
          <a:xfrm>
            <a:off x="5221536" y="4014291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9" name="_x96469232"/>
          <p:cNvSpPr>
            <a:spLocks noChangeArrowheads="1"/>
          </p:cNvSpPr>
          <p:nvPr/>
        </p:nvSpPr>
        <p:spPr bwMode="auto">
          <a:xfrm>
            <a:off x="5313611" y="4158754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0" name="_x96469872"/>
          <p:cNvSpPr>
            <a:spLocks noChangeArrowheads="1"/>
          </p:cNvSpPr>
          <p:nvPr/>
        </p:nvSpPr>
        <p:spPr bwMode="auto">
          <a:xfrm>
            <a:off x="5419973" y="4311154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_x97063768"/>
          <p:cNvSpPr>
            <a:spLocks noChangeArrowheads="1"/>
          </p:cNvSpPr>
          <p:nvPr/>
        </p:nvSpPr>
        <p:spPr bwMode="auto">
          <a:xfrm>
            <a:off x="5558086" y="4441329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_x97064408"/>
          <p:cNvSpPr>
            <a:spLocks noChangeArrowheads="1"/>
          </p:cNvSpPr>
          <p:nvPr/>
        </p:nvSpPr>
        <p:spPr bwMode="auto">
          <a:xfrm>
            <a:off x="6123236" y="4823916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3" name="_x97065048"/>
          <p:cNvSpPr>
            <a:spLocks noChangeArrowheads="1"/>
          </p:cNvSpPr>
          <p:nvPr/>
        </p:nvSpPr>
        <p:spPr bwMode="auto">
          <a:xfrm>
            <a:off x="5975598" y="4752479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4" name="_x97065688"/>
          <p:cNvSpPr>
            <a:spLocks noChangeArrowheads="1"/>
          </p:cNvSpPr>
          <p:nvPr/>
        </p:nvSpPr>
        <p:spPr bwMode="auto">
          <a:xfrm>
            <a:off x="5842248" y="4665166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5" name="_x97066328"/>
          <p:cNvSpPr>
            <a:spLocks noChangeArrowheads="1"/>
          </p:cNvSpPr>
          <p:nvPr/>
        </p:nvSpPr>
        <p:spPr bwMode="auto">
          <a:xfrm>
            <a:off x="6308973" y="4881066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6" name="_x97066968"/>
          <p:cNvSpPr>
            <a:spLocks noChangeArrowheads="1"/>
          </p:cNvSpPr>
          <p:nvPr/>
        </p:nvSpPr>
        <p:spPr bwMode="auto">
          <a:xfrm>
            <a:off x="6483598" y="4911229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7" name="_x97067608"/>
          <p:cNvSpPr>
            <a:spLocks noChangeArrowheads="1"/>
          </p:cNvSpPr>
          <p:nvPr/>
        </p:nvSpPr>
        <p:spPr bwMode="auto">
          <a:xfrm>
            <a:off x="6682036" y="4895354"/>
            <a:ext cx="114300" cy="122237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" name="_x93871752"/>
          <p:cNvSpPr>
            <a:spLocks noChangeArrowheads="1"/>
          </p:cNvSpPr>
          <p:nvPr/>
        </p:nvSpPr>
        <p:spPr bwMode="auto">
          <a:xfrm>
            <a:off x="6847136" y="4908054"/>
            <a:ext cx="36512" cy="36512"/>
          </a:xfrm>
          <a:prstGeom prst="ellipse">
            <a:avLst/>
          </a:prstGeom>
          <a:solidFill>
            <a:srgbClr val="000000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_x93872392"/>
          <p:cNvSpPr>
            <a:spLocks noChangeArrowheads="1"/>
          </p:cNvSpPr>
          <p:nvPr/>
        </p:nvSpPr>
        <p:spPr bwMode="auto">
          <a:xfrm>
            <a:off x="6907461" y="4877891"/>
            <a:ext cx="36512" cy="36513"/>
          </a:xfrm>
          <a:prstGeom prst="ellipse">
            <a:avLst/>
          </a:prstGeom>
          <a:solidFill>
            <a:srgbClr val="000000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 rot="2078879">
            <a:off x="6286594" y="2432275"/>
            <a:ext cx="95722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smtClean="0">
                <a:solidFill>
                  <a:schemeClr val="bg1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메인무대</a:t>
            </a:r>
          </a:p>
        </p:txBody>
      </p:sp>
      <p:sp>
        <p:nvSpPr>
          <p:cNvPr id="53" name="타원 52"/>
          <p:cNvSpPr/>
          <p:nvPr/>
        </p:nvSpPr>
        <p:spPr>
          <a:xfrm>
            <a:off x="6156176" y="2204864"/>
            <a:ext cx="1080120" cy="108012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1701047" y="4520153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mtClean="0">
                <a:latin typeface="08서울남산체 B" pitchFamily="18" charset="-127"/>
                <a:ea typeface="08서울남산체 B" pitchFamily="18" charset="-127"/>
              </a:rPr>
              <a:t>시니어 라이브러리</a:t>
            </a:r>
          </a:p>
        </p:txBody>
      </p:sp>
      <p:sp>
        <p:nvSpPr>
          <p:cNvPr id="55" name="타원 54"/>
          <p:cNvSpPr/>
          <p:nvPr/>
        </p:nvSpPr>
        <p:spPr>
          <a:xfrm>
            <a:off x="395536" y="2899943"/>
            <a:ext cx="1080120" cy="108012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/>
          <p:cNvSpPr/>
          <p:nvPr/>
        </p:nvSpPr>
        <p:spPr>
          <a:xfrm>
            <a:off x="395536" y="4124079"/>
            <a:ext cx="1080120" cy="108012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1920657" y="3356992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mtClean="0">
                <a:latin typeface="08서울남산체 B" pitchFamily="18" charset="-127"/>
                <a:ea typeface="08서울남산체 B" pitchFamily="18" charset="-127"/>
              </a:rPr>
              <a:t>서울나이트</a:t>
            </a:r>
          </a:p>
        </p:txBody>
      </p:sp>
      <p:sp>
        <p:nvSpPr>
          <p:cNvPr id="65" name="_x96461280"/>
          <p:cNvSpPr>
            <a:spLocks noChangeArrowheads="1"/>
          </p:cNvSpPr>
          <p:nvPr/>
        </p:nvSpPr>
        <p:spPr bwMode="auto">
          <a:xfrm>
            <a:off x="755576" y="5492231"/>
            <a:ext cx="360040" cy="385041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989586" y="5575272"/>
            <a:ext cx="723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mtClean="0">
                <a:latin typeface="08서울남산체 B" pitchFamily="18" charset="-127"/>
                <a:ea typeface="08서울남산체 B" pitchFamily="18" charset="-127"/>
              </a:rPr>
              <a:t>전시부스</a:t>
            </a:r>
          </a:p>
        </p:txBody>
      </p:sp>
      <p:sp>
        <p:nvSpPr>
          <p:cNvPr id="68" name="모서리가 둥근 직사각형 67"/>
          <p:cNvSpPr/>
          <p:nvPr/>
        </p:nvSpPr>
        <p:spPr>
          <a:xfrm>
            <a:off x="4788024" y="1052736"/>
            <a:ext cx="3096344" cy="50405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모서리가 둥근 직사각형 68"/>
          <p:cNvSpPr/>
          <p:nvPr/>
        </p:nvSpPr>
        <p:spPr>
          <a:xfrm>
            <a:off x="395536" y="2132856"/>
            <a:ext cx="1152128" cy="50405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769975" y="2276872"/>
            <a:ext cx="1162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atin typeface="08서울남산체 B" pitchFamily="18" charset="-127"/>
                <a:ea typeface="08서울남산체 B" pitchFamily="18" charset="-127"/>
              </a:rPr>
              <a:t>시니어 </a:t>
            </a:r>
            <a:r>
              <a:rPr lang="ko-KR" altLang="en-US" sz="1200" b="1" dirty="0" err="1" smtClean="0">
                <a:latin typeface="08서울남산체 B" pitchFamily="18" charset="-127"/>
                <a:ea typeface="08서울남산체 B" pitchFamily="18" charset="-127"/>
              </a:rPr>
              <a:t>컨퍼런스</a:t>
            </a:r>
            <a:endParaRPr lang="ko-KR" altLang="en-US" sz="1200" b="1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-127570" y="3810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프로그램 및 공간 계획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6" name="순서도: 지연 65"/>
          <p:cNvSpPr/>
          <p:nvPr/>
        </p:nvSpPr>
        <p:spPr>
          <a:xfrm rot="18510614">
            <a:off x="5988457" y="1806164"/>
            <a:ext cx="1158746" cy="2305373"/>
          </a:xfrm>
          <a:prstGeom prst="flowChartDelay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/>
          <p:nvPr/>
        </p:nvSpPr>
        <p:spPr>
          <a:xfrm>
            <a:off x="5868144" y="3068960"/>
            <a:ext cx="1080120" cy="108012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순서도: 지연 70"/>
          <p:cNvSpPr/>
          <p:nvPr/>
        </p:nvSpPr>
        <p:spPr>
          <a:xfrm>
            <a:off x="437279" y="1052736"/>
            <a:ext cx="1182393" cy="901410"/>
          </a:xfrm>
          <a:prstGeom prst="flowChartDelay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2029662" y="1412776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smtClean="0">
                <a:latin typeface="08서울남산체 B" pitchFamily="18" charset="-127"/>
                <a:ea typeface="08서울남산체 B" pitchFamily="18" charset="-127"/>
              </a:rPr>
              <a:t>빅텐트 </a:t>
            </a:r>
            <a:endParaRPr lang="ko-KR" altLang="en-US" sz="1200" b="1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8" name="_x96459680"/>
          <p:cNvSpPr>
            <a:spLocks noChangeArrowheads="1"/>
          </p:cNvSpPr>
          <p:nvPr/>
        </p:nvSpPr>
        <p:spPr bwMode="auto">
          <a:xfrm>
            <a:off x="5004048" y="2924944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0" name="_x96459680"/>
          <p:cNvSpPr>
            <a:spLocks noChangeArrowheads="1"/>
          </p:cNvSpPr>
          <p:nvPr/>
        </p:nvSpPr>
        <p:spPr bwMode="auto">
          <a:xfrm>
            <a:off x="5004048" y="3140968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3" name="_x96459680"/>
          <p:cNvSpPr>
            <a:spLocks noChangeArrowheads="1"/>
          </p:cNvSpPr>
          <p:nvPr/>
        </p:nvSpPr>
        <p:spPr bwMode="auto">
          <a:xfrm>
            <a:off x="5695553" y="4581128"/>
            <a:ext cx="114300" cy="122238"/>
          </a:xfrm>
          <a:prstGeom prst="ellipse">
            <a:avLst/>
          </a:prstGeom>
          <a:solidFill>
            <a:srgbClr val="0000FF"/>
          </a:solidFill>
          <a:ln w="4191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29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55576" y="1484784"/>
            <a:ext cx="3168352" cy="3816424"/>
          </a:xfrm>
          <a:prstGeom prst="roundRec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220072" y="1484784"/>
            <a:ext cx="3168352" cy="381642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295636" y="1052736"/>
            <a:ext cx="2088232" cy="720080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On-Line</a:t>
            </a:r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60132" y="1052736"/>
            <a:ext cx="2088232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/>
              <a:t>Off-Line</a:t>
            </a:r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3923928" y="3140968"/>
            <a:ext cx="129614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3923928" y="2564904"/>
            <a:ext cx="1296144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43608" y="2149113"/>
            <a:ext cx="247054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행사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홈페이지 신설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rgbClr val="FF0066"/>
              </a:buClr>
            </a:pP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(www.seniorfestival.or.kr)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서울시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홈페이지 연계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시니어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유관기관 참여단체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rgbClr val="FF0066"/>
              </a:buClr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 홈페이지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연계</a:t>
            </a:r>
            <a:r>
              <a:rPr lang="en-US" altLang="ko-KR" sz="1600" dirty="0" smtClean="0">
                <a:latin typeface="08서울남산체 B" pitchFamily="18" charset="-127"/>
                <a:ea typeface="08서울남산체 B" pitchFamily="18" charset="-127"/>
              </a:rPr>
              <a:t> SNS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활용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rgbClr val="FF0066"/>
              </a:buClr>
            </a:pP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(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페이스북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트위터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400" dirty="0" err="1" smtClean="0">
                <a:latin typeface="08서울남산체 B" pitchFamily="18" charset="-127"/>
                <a:ea typeface="08서울남산체 B" pitchFamily="18" charset="-127"/>
              </a:rPr>
              <a:t>카카오톡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ko-KR" altLang="en-US" sz="1600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2143126"/>
            <a:ext cx="28664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포스터</a:t>
            </a:r>
            <a:r>
              <a:rPr lang="en-US" altLang="ko-KR" sz="16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팸플릿</a:t>
            </a:r>
            <a:r>
              <a:rPr lang="en-US" altLang="ko-KR" sz="16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제작 및 배포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(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25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개 자치구 및 유관단체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현수막 게재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세종로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배너 설치</a:t>
            </a:r>
            <a:r>
              <a:rPr lang="en-US" altLang="ko-KR" sz="160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초대장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발송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ko-KR" altLang="en-US" sz="1600" smtClean="0">
                <a:latin typeface="08서울남산체 B" pitchFamily="18" charset="-127"/>
                <a:ea typeface="08서울남산체 B" pitchFamily="18" charset="-127"/>
              </a:rPr>
              <a:t> 시니어 </a:t>
            </a:r>
            <a:r>
              <a:rPr lang="ko-KR" altLang="en-US" sz="1600" dirty="0" smtClean="0">
                <a:latin typeface="08서울남산체 B" pitchFamily="18" charset="-127"/>
                <a:ea typeface="08서울남산체 B" pitchFamily="18" charset="-127"/>
              </a:rPr>
              <a:t>커뮤니티 활용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ko-KR" sz="1400" smtClean="0">
                <a:latin typeface="08서울남산체 B" pitchFamily="18" charset="-127"/>
                <a:ea typeface="08서울남산체 B" pitchFamily="18" charset="-127"/>
              </a:rPr>
              <a:t>  (</a:t>
            </a:r>
            <a:r>
              <a:rPr lang="ko-KR" altLang="en-US" sz="1400" smtClean="0">
                <a:latin typeface="08서울남산체 B" pitchFamily="18" charset="-127"/>
                <a:ea typeface="08서울남산체 B" pitchFamily="18" charset="-127"/>
              </a:rPr>
              <a:t>센터 </a:t>
            </a:r>
            <a:r>
              <a:rPr lang="ko-KR" altLang="en-US" sz="1400" dirty="0" smtClean="0">
                <a:latin typeface="08서울남산체 B" pitchFamily="18" charset="-127"/>
                <a:ea typeface="08서울남산체 B" pitchFamily="18" charset="-127"/>
              </a:rPr>
              <a:t>사업 참여자 참가 독려</a:t>
            </a:r>
            <a:r>
              <a:rPr lang="en-US" altLang="ko-KR" sz="1400" dirty="0" smtClean="0">
                <a:latin typeface="08서울남산체 B" pitchFamily="18" charset="-127"/>
                <a:ea typeface="08서울남산체 B" pitchFamily="18" charset="-127"/>
              </a:rPr>
              <a:t>)</a:t>
            </a:r>
            <a:endParaRPr lang="en-US" altLang="ko-KR" sz="16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홍보 계획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 txBox="1">
            <a:spLocks/>
          </p:cNvSpPr>
          <p:nvPr/>
        </p:nvSpPr>
        <p:spPr>
          <a:xfrm>
            <a:off x="3491880" y="2420888"/>
            <a:ext cx="39604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08서울남산체 B" pitchFamily="18" charset="-127"/>
                <a:ea typeface="08서울남산체 B" pitchFamily="18" charset="-127"/>
                <a:cs typeface="+mj-cs"/>
              </a:rPr>
              <a:t>    Ⅰ. </a:t>
            </a: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08서울남산체 B" pitchFamily="18" charset="-127"/>
                <a:ea typeface="08서울남산체 B" pitchFamily="18" charset="-127"/>
                <a:cs typeface="+mj-cs"/>
              </a:rPr>
              <a:t>추진개요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08서울남산체 B" pitchFamily="18" charset="-127"/>
              <a:ea typeface="08서울남산체 B" pitchFamily="18" charset="-127"/>
              <a:cs typeface="+mj-cs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30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김창완 밴드</a:t>
            </a:r>
            <a:endParaRPr lang="ko-KR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062028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스피카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431360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바스커션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800692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MB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크루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170024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R.P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82762"/>
            <a:ext cx="3816425" cy="249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36524"/>
            <a:ext cx="3563968" cy="24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36524"/>
            <a:ext cx="3640871" cy="24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909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31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김창완 밴드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062028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스피카</a:t>
            </a:r>
            <a:endParaRPr lang="ko-KR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431360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바스커션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800692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MB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크루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170024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R.P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7" y="382762"/>
            <a:ext cx="3816425" cy="24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36524"/>
            <a:ext cx="3563967" cy="242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336524"/>
            <a:ext cx="3640872" cy="242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4723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32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김창완 밴드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062028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스피카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431360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바스커션</a:t>
            </a:r>
            <a:endParaRPr lang="ko-KR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800692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MB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크루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170024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R.P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7" y="382761"/>
            <a:ext cx="3816425" cy="24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36524"/>
            <a:ext cx="3563968" cy="242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336524"/>
            <a:ext cx="3640871" cy="24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899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33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김창완 밴드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062028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스피카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431360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바스커션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800692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MB </a:t>
            </a:r>
            <a:r>
              <a:rPr lang="ko-KR" altLang="en-US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크루</a:t>
            </a:r>
            <a:endParaRPr lang="ko-KR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170024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R.P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8" y="382762"/>
            <a:ext cx="3816425" cy="24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336524"/>
            <a:ext cx="3563968" cy="242473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307" y="3336524"/>
            <a:ext cx="3640871" cy="2424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03424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34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13853" y="25574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출연진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692696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08서울남산체 B" pitchFamily="18" charset="-127"/>
                <a:ea typeface="08서울남산체 B" pitchFamily="18" charset="-127"/>
              </a:rPr>
              <a:t>김창완 밴드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1062028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스피카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1431360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바스커션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800692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08서울남산체 B" pitchFamily="18" charset="-127"/>
                <a:ea typeface="08서울남산체 B" pitchFamily="18" charset="-127"/>
              </a:rPr>
              <a:t>MB </a:t>
            </a:r>
            <a:r>
              <a:rPr lang="ko-KR" altLang="en-US" dirty="0" err="1" smtClean="0">
                <a:latin typeface="08서울남산체 B" pitchFamily="18" charset="-127"/>
                <a:ea typeface="08서울남산체 B" pitchFamily="18" charset="-127"/>
              </a:rPr>
              <a:t>크루</a:t>
            </a:r>
            <a:endParaRPr lang="ko-KR" altLang="en-US" dirty="0"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512" y="2170024"/>
            <a:ext cx="1420582" cy="369332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R.P</a:t>
            </a:r>
            <a:endParaRPr lang="ko-KR" altLang="en-US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87" y="382761"/>
            <a:ext cx="3816425" cy="249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4466"/>
            <a:ext cx="1820435" cy="243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7" y="3336525"/>
            <a:ext cx="3563968" cy="242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81739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ownloads\psx02i29679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6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3491880" y="3199259"/>
            <a:ext cx="2376264" cy="2016224"/>
          </a:xfrm>
        </p:spPr>
        <p:txBody>
          <a:bodyPr>
            <a:noAutofit/>
          </a:bodyPr>
          <a:lstStyle/>
          <a:p>
            <a:pPr algn="l">
              <a:lnSpc>
                <a:spcPts val="2000"/>
              </a:lnSpc>
            </a:pP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2013 </a:t>
            </a:r>
            <a:b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2400" dirty="0" smtClean="0"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S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eoul</a:t>
            </a:r>
            <a:b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2400" dirty="0" smtClean="0">
                <a:solidFill>
                  <a:srgbClr val="92D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s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enior</a:t>
            </a:r>
            <a:br>
              <a:rPr lang="en-US" altLang="ko-KR" sz="2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</a:br>
            <a:r>
              <a:rPr lang="en-US" altLang="ko-KR" sz="2400" spc="-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F</a:t>
            </a:r>
            <a:r>
              <a:rPr lang="en-US" altLang="ko-KR" sz="2400" spc="-2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ood Times" pitchFamily="2" charset="0"/>
              </a:rPr>
              <a:t>estival</a:t>
            </a:r>
            <a:endParaRPr lang="ko-KR" altLang="en-US" sz="2400" spc="-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ood Times" pitchFamily="2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ownloads\시안이미지\ti122a1624.jpg"/>
          <p:cNvPicPr>
            <a:picLocks noChangeAspect="1" noChangeArrowheads="1"/>
          </p:cNvPicPr>
          <p:nvPr/>
        </p:nvPicPr>
        <p:blipFill>
          <a:blip r:embed="rId2" cstate="print"/>
          <a:srcRect l="3240" t="5667" r="54641" b="62597"/>
          <a:stretch>
            <a:fillRect/>
          </a:stretch>
        </p:blipFill>
        <p:spPr bwMode="auto">
          <a:xfrm>
            <a:off x="2690267" y="3130243"/>
            <a:ext cx="3911577" cy="2808312"/>
          </a:xfrm>
          <a:prstGeom prst="rect">
            <a:avLst/>
          </a:prstGeom>
          <a:noFill/>
        </p:spPr>
      </p:pic>
      <p:pic>
        <p:nvPicPr>
          <p:cNvPr id="14" name="Picture 2" descr="C:\Users\Administrator\Downloads\시안이미지\ti122a162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3240" t="5667" r="54641" b="65404"/>
          <a:stretch>
            <a:fillRect/>
          </a:stretch>
        </p:blipFill>
        <p:spPr bwMode="auto">
          <a:xfrm rot="10800000" flipH="1">
            <a:off x="2690267" y="5722530"/>
            <a:ext cx="3931865" cy="1090845"/>
          </a:xfrm>
          <a:prstGeom prst="rect">
            <a:avLst/>
          </a:prstGeom>
          <a:noFill/>
          <a:scene3d>
            <a:camera prst="orthographicFront">
              <a:rot lat="0" lon="600000" rev="60000"/>
            </a:camera>
            <a:lightRig rig="threePt" dir="t"/>
          </a:scene3d>
        </p:spPr>
      </p:pic>
      <p:sp>
        <p:nvSpPr>
          <p:cNvPr id="16" name="직사각형 15"/>
          <p:cNvSpPr/>
          <p:nvPr/>
        </p:nvSpPr>
        <p:spPr>
          <a:xfrm>
            <a:off x="5048622" y="1541934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solidFill>
                  <a:srgbClr val="FF0066"/>
                </a:solidFill>
                <a:latin typeface="08서울남산체 B" pitchFamily="18" charset="-127"/>
                <a:ea typeface="08서울남산체 B" pitchFamily="18" charset="-127"/>
              </a:rPr>
              <a:t>증가</a:t>
            </a:r>
            <a:endParaRPr lang="ko-KR" altLang="en-US" sz="4000" dirty="0">
              <a:solidFill>
                <a:srgbClr val="FF0066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1800" y="1196752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dirty="0" smtClean="0">
                <a:solidFill>
                  <a:srgbClr val="FF0066"/>
                </a:solidFill>
                <a:latin typeface="Good Times" pitchFamily="2" charset="0"/>
              </a:rPr>
              <a:t>50+</a:t>
            </a:r>
            <a:endParaRPr lang="ko-KR" altLang="en-US" sz="8800" dirty="0">
              <a:solidFill>
                <a:srgbClr val="FF0066"/>
              </a:solidFill>
              <a:latin typeface="Good Times" pitchFamily="2" charset="0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-108892" y="1905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배경 및 목적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-36512" y="2780928"/>
            <a:ext cx="2448272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latin typeface="08서울남산체 EB" pitchFamily="18" charset="-127"/>
                <a:ea typeface="08서울남산체 EB" pitchFamily="18" charset="-127"/>
              </a:rPr>
              <a:t>과잉정보로 인한 혼란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411760" y="2780928"/>
            <a:ext cx="2232248" cy="576064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불균형한 인생설계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44008" y="2790453"/>
            <a:ext cx="2232248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세대간 괴리 발생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876256" y="2790453"/>
            <a:ext cx="2267744" cy="57606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latin typeface="08서울남산체 EB" pitchFamily="18" charset="-127"/>
                <a:ea typeface="08서울남산체 EB" pitchFamily="18" charset="-127"/>
              </a:rPr>
              <a:t>침체된 사회 분위기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240183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od Times" pitchFamily="2" charset="0"/>
              </a:rPr>
              <a:t>NO WHERE</a:t>
            </a:r>
            <a:endParaRPr lang="ko-KR" altLang="en-US" sz="7200" dirty="0">
              <a:solidFill>
                <a:schemeClr val="tx1">
                  <a:lumMod val="50000"/>
                  <a:lumOff val="50000"/>
                </a:schemeClr>
              </a:solidFill>
              <a:latin typeface="Good 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38610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dirty="0" smtClean="0">
                <a:solidFill>
                  <a:srgbClr val="FF0066"/>
                </a:solidFill>
                <a:latin typeface="Good Times" pitchFamily="2" charset="0"/>
              </a:rPr>
              <a:t>NOW HERE</a:t>
            </a:r>
            <a:endParaRPr lang="ko-KR" altLang="en-US" sz="7200" dirty="0">
              <a:solidFill>
                <a:srgbClr val="FF0066"/>
              </a:solidFill>
              <a:latin typeface="Good Times" pitchFamily="2" charset="0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-108892" y="1905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배경 및 목적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588" y="3458716"/>
            <a:ext cx="2232248" cy="57606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latin typeface="08서울남산체 EB" pitchFamily="18" charset="-127"/>
                <a:ea typeface="08서울남산체 EB" pitchFamily="18" charset="-127"/>
              </a:rPr>
              <a:t>적합한 정보의 공유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232248" y="3462908"/>
            <a:ext cx="2440335" cy="576064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08서울남산체 EB" pitchFamily="18" charset="-127"/>
                <a:ea typeface="08서울남산체 EB" pitchFamily="18" charset="-127"/>
              </a:rPr>
              <a:t>균형잡힌</a:t>
            </a:r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 이모작 설계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672583" y="3453383"/>
            <a:ext cx="2232248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08서울남산체 EB" pitchFamily="18" charset="-127"/>
                <a:ea typeface="08서울남산체 EB" pitchFamily="18" charset="-127"/>
              </a:rPr>
              <a:t>세대간 공감대 형성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904831" y="3443858"/>
            <a:ext cx="2232248" cy="57606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mtClean="0">
                <a:latin typeface="08서울남산체 EB" pitchFamily="18" charset="-127"/>
                <a:ea typeface="08서울남산체 EB" pitchFamily="18" charset="-127"/>
              </a:rPr>
              <a:t>긍정적 에너지 창출</a:t>
            </a:r>
            <a:endParaRPr lang="ko-KR" altLang="en-US" sz="2000" dirty="0"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자유형 27"/>
          <p:cNvSpPr/>
          <p:nvPr/>
        </p:nvSpPr>
        <p:spPr>
          <a:xfrm rot="19811446">
            <a:off x="-3077241" y="2539526"/>
            <a:ext cx="13664975" cy="4536504"/>
          </a:xfrm>
          <a:custGeom>
            <a:avLst/>
            <a:gdLst>
              <a:gd name="connsiteX0" fmla="*/ 9115026 w 10081120"/>
              <a:gd name="connsiteY0" fmla="*/ 0 h 4536504"/>
              <a:gd name="connsiteX1" fmla="*/ 9945403 w 10081120"/>
              <a:gd name="connsiteY1" fmla="*/ 1134126 h 4536504"/>
              <a:gd name="connsiteX2" fmla="*/ 9546372 w 10081120"/>
              <a:gd name="connsiteY2" fmla="*/ 1134126 h 4536504"/>
              <a:gd name="connsiteX3" fmla="*/ 4841041 w 10081120"/>
              <a:gd name="connsiteY3" fmla="*/ 4496394 h 4536504"/>
              <a:gd name="connsiteX4" fmla="*/ 8412245 w 10081120"/>
              <a:gd name="connsiteY4" fmla="*/ 1134124 h 4536504"/>
              <a:gd name="connsiteX5" fmla="*/ 8013215 w 10081120"/>
              <a:gd name="connsiteY5" fmla="*/ 1134126 h 4536504"/>
              <a:gd name="connsiteX6" fmla="*/ 9115026 w 10081120"/>
              <a:gd name="connsiteY6" fmla="*/ 0 h 4536504"/>
              <a:gd name="connsiteX0" fmla="*/ 4273982 w 10081120"/>
              <a:gd name="connsiteY0" fmla="*/ 4536504 h 4536504"/>
              <a:gd name="connsiteX1" fmla="*/ 1163151 w 10081120"/>
              <a:gd name="connsiteY1" fmla="*/ 3110828 h 4536504"/>
              <a:gd name="connsiteX2" fmla="*/ 3 w 10081120"/>
              <a:gd name="connsiteY2" fmla="*/ -5 h 4536504"/>
              <a:gd name="connsiteX3" fmla="*/ 1134126 w 10081120"/>
              <a:gd name="connsiteY3" fmla="*/ 0 h 4536504"/>
              <a:gd name="connsiteX4" fmla="*/ 5408103 w 10081120"/>
              <a:gd name="connsiteY4" fmla="*/ 4536509 h 4536504"/>
              <a:gd name="connsiteX5" fmla="*/ 4273982 w 10081120"/>
              <a:gd name="connsiteY5" fmla="*/ 4536504 h 4536504"/>
              <a:gd name="connsiteX0" fmla="*/ 4841043 w 10081120"/>
              <a:gd name="connsiteY0" fmla="*/ 4496397 h 4536504"/>
              <a:gd name="connsiteX1" fmla="*/ 8412247 w 10081120"/>
              <a:gd name="connsiteY1" fmla="*/ 1134127 h 4536504"/>
              <a:gd name="connsiteX2" fmla="*/ 8013215 w 10081120"/>
              <a:gd name="connsiteY2" fmla="*/ 1134126 h 4536504"/>
              <a:gd name="connsiteX3" fmla="*/ 9115026 w 10081120"/>
              <a:gd name="connsiteY3" fmla="*/ 0 h 4536504"/>
              <a:gd name="connsiteX4" fmla="*/ 9945403 w 10081120"/>
              <a:gd name="connsiteY4" fmla="*/ 1134126 h 4536504"/>
              <a:gd name="connsiteX5" fmla="*/ 9546372 w 10081120"/>
              <a:gd name="connsiteY5" fmla="*/ 1134126 h 4536504"/>
              <a:gd name="connsiteX6" fmla="*/ 5408105 w 10081120"/>
              <a:gd name="connsiteY6" fmla="*/ 4536501 h 4536504"/>
              <a:gd name="connsiteX7" fmla="*/ 4273982 w 10081120"/>
              <a:gd name="connsiteY7" fmla="*/ 4536504 h 4536504"/>
              <a:gd name="connsiteX8" fmla="*/ 1163151 w 10081120"/>
              <a:gd name="connsiteY8" fmla="*/ 3110828 h 4536504"/>
              <a:gd name="connsiteX9" fmla="*/ 3 w 10081120"/>
              <a:gd name="connsiteY9" fmla="*/ -5 h 4536504"/>
              <a:gd name="connsiteX10" fmla="*/ 1134126 w 10081120"/>
              <a:gd name="connsiteY10" fmla="*/ 0 h 4536504"/>
              <a:gd name="connsiteX11" fmla="*/ 5408103 w 10081120"/>
              <a:gd name="connsiteY11" fmla="*/ 4536509 h 453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81120" h="4536504" stroke="0" extrusionOk="0">
                <a:moveTo>
                  <a:pt x="9115026" y="0"/>
                </a:moveTo>
                <a:lnTo>
                  <a:pt x="9945403" y="1134126"/>
                </a:lnTo>
                <a:lnTo>
                  <a:pt x="9546372" y="1134126"/>
                </a:lnTo>
                <a:cubicBezTo>
                  <a:pt x="9005571" y="3357286"/>
                  <a:pt x="6985116" y="4801034"/>
                  <a:pt x="4841041" y="4496394"/>
                </a:cubicBezTo>
                <a:cubicBezTo>
                  <a:pt x="6565143" y="4251428"/>
                  <a:pt x="7977374" y="2921820"/>
                  <a:pt x="8412245" y="1134124"/>
                </a:cubicBezTo>
                <a:lnTo>
                  <a:pt x="8013215" y="1134126"/>
                </a:lnTo>
                <a:lnTo>
                  <a:pt x="9115026" y="0"/>
                </a:lnTo>
                <a:close/>
              </a:path>
              <a:path w="10081120" h="4536504" fill="darkenLess" stroke="0" extrusionOk="0">
                <a:moveTo>
                  <a:pt x="4273982" y="4536504"/>
                </a:moveTo>
                <a:cubicBezTo>
                  <a:pt x="3096268" y="4536503"/>
                  <a:pt x="1970748" y="4020684"/>
                  <a:pt x="1163151" y="3110828"/>
                </a:cubicBezTo>
                <a:cubicBezTo>
                  <a:pt x="416060" y="2269139"/>
                  <a:pt x="1" y="1156393"/>
                  <a:pt x="3" y="-5"/>
                </a:cubicBezTo>
                <a:lnTo>
                  <a:pt x="1134126" y="0"/>
                </a:lnTo>
                <a:cubicBezTo>
                  <a:pt x="1134123" y="2505442"/>
                  <a:pt x="3047648" y="4536506"/>
                  <a:pt x="5408103" y="4536509"/>
                </a:cubicBezTo>
                <a:lnTo>
                  <a:pt x="4273982" y="4536504"/>
                </a:lnTo>
                <a:close/>
              </a:path>
              <a:path w="10081120" h="4536504" fill="none" extrusionOk="0">
                <a:moveTo>
                  <a:pt x="4841043" y="4496397"/>
                </a:moveTo>
                <a:cubicBezTo>
                  <a:pt x="6565145" y="4251431"/>
                  <a:pt x="7977376" y="2921823"/>
                  <a:pt x="8412247" y="1134127"/>
                </a:cubicBezTo>
                <a:lnTo>
                  <a:pt x="8013215" y="1134126"/>
                </a:lnTo>
                <a:lnTo>
                  <a:pt x="9115026" y="0"/>
                </a:lnTo>
                <a:lnTo>
                  <a:pt x="9945403" y="1134126"/>
                </a:lnTo>
                <a:lnTo>
                  <a:pt x="9546372" y="1134126"/>
                </a:lnTo>
                <a:cubicBezTo>
                  <a:pt x="9059139" y="3137076"/>
                  <a:pt x="7357033" y="4536502"/>
                  <a:pt x="5408105" y="4536501"/>
                </a:cubicBezTo>
                <a:lnTo>
                  <a:pt x="4273982" y="4536504"/>
                </a:lnTo>
                <a:cubicBezTo>
                  <a:pt x="3096268" y="4536503"/>
                  <a:pt x="1970748" y="4020684"/>
                  <a:pt x="1163151" y="3110828"/>
                </a:cubicBezTo>
                <a:cubicBezTo>
                  <a:pt x="416060" y="2269139"/>
                  <a:pt x="1" y="1156393"/>
                  <a:pt x="3" y="-5"/>
                </a:cubicBezTo>
                <a:lnTo>
                  <a:pt x="1134126" y="0"/>
                </a:lnTo>
                <a:cubicBezTo>
                  <a:pt x="1134123" y="2505442"/>
                  <a:pt x="3047648" y="4536506"/>
                  <a:pt x="5408103" y="4536509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6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9512" y="2420888"/>
            <a:ext cx="1195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600" dirty="0" smtClean="0">
                <a:solidFill>
                  <a:srgbClr val="FF0066"/>
                </a:solidFill>
                <a:latin typeface="Magneto" pitchFamily="82" charset="0"/>
              </a:rPr>
              <a:t>B</a:t>
            </a:r>
            <a:endParaRPr lang="ko-KR" altLang="en-US" sz="9600" dirty="0">
              <a:solidFill>
                <a:srgbClr val="FF0066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71600" y="2852936"/>
            <a:ext cx="1195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9600" dirty="0" smtClean="0">
                <a:solidFill>
                  <a:srgbClr val="FF0066"/>
                </a:solidFill>
                <a:latin typeface="Magneto" pitchFamily="82" charset="0"/>
              </a:rPr>
              <a:t>B</a:t>
            </a:r>
            <a:endParaRPr lang="ko-KR" altLang="en-US" sz="9600" dirty="0">
              <a:solidFill>
                <a:srgbClr val="FF0066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195736" y="2321585"/>
            <a:ext cx="1195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gneto" pitchFamily="82" charset="0"/>
              </a:rPr>
              <a:t>B</a:t>
            </a:r>
            <a:endParaRPr lang="ko-KR" altLang="en-US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3035485" y="2420888"/>
            <a:ext cx="2002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gneto" pitchFamily="82" charset="0"/>
              </a:rPr>
              <a:t>OO</a:t>
            </a:r>
            <a:endParaRPr lang="ko-KR" altLang="en-US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56554" y="2276872"/>
            <a:ext cx="13436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gneto" pitchFamily="82" charset="0"/>
              </a:rPr>
              <a:t>M</a:t>
            </a:r>
            <a:endParaRPr lang="ko-KR" altLang="en-US" sz="8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300192" y="2420888"/>
            <a:ext cx="1167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9600" dirty="0" smtClean="0">
                <a:solidFill>
                  <a:srgbClr val="FF0066"/>
                </a:solidFill>
                <a:latin typeface="Magneto" pitchFamily="82" charset="0"/>
              </a:rPr>
              <a:t>U</a:t>
            </a:r>
            <a:endParaRPr lang="ko-KR" altLang="en-US" sz="9600" dirty="0">
              <a:solidFill>
                <a:srgbClr val="FF0066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6951998" y="1916832"/>
            <a:ext cx="210826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0" dirty="0" smtClean="0">
                <a:solidFill>
                  <a:srgbClr val="FF0066"/>
                </a:solidFill>
                <a:latin typeface="Magneto" pitchFamily="82" charset="0"/>
              </a:rPr>
              <a:t>P!</a:t>
            </a:r>
            <a:endParaRPr lang="ko-KR" altLang="en-US" sz="12000" dirty="0">
              <a:solidFill>
                <a:srgbClr val="FF0066"/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-108892" y="19050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배경 및 목적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7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9" name="타원 18"/>
          <p:cNvSpPr/>
          <p:nvPr/>
        </p:nvSpPr>
        <p:spPr bwMode="auto">
          <a:xfrm>
            <a:off x="2051720" y="1196752"/>
            <a:ext cx="5112568" cy="4896544"/>
          </a:xfrm>
          <a:prstGeom prst="ellipse">
            <a:avLst/>
          </a:prstGeom>
          <a:solidFill>
            <a:schemeClr val="accent5">
              <a:lumMod val="40000"/>
              <a:lumOff val="60000"/>
              <a:alpha val="46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b="1" dirty="0" smtClean="0">
              <a:solidFill>
                <a:schemeClr val="bg1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563935" y="2060848"/>
            <a:ext cx="2927945" cy="2344101"/>
            <a:chOff x="851967" y="3052357"/>
            <a:chExt cx="2927945" cy="2344101"/>
          </a:xfrm>
        </p:grpSpPr>
        <p:sp>
          <p:nvSpPr>
            <p:cNvPr id="20" name="타원 19"/>
            <p:cNvSpPr/>
            <p:nvPr/>
          </p:nvSpPr>
          <p:spPr bwMode="auto">
            <a:xfrm>
              <a:off x="2483768" y="4132477"/>
              <a:ext cx="1296144" cy="1263981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JOB</a:t>
              </a: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851967" y="3052357"/>
              <a:ext cx="151216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새로운일자리</a:t>
              </a:r>
              <a:endPara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851967" y="3484405"/>
              <a:ext cx="1512168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3399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재취업창업</a:t>
              </a:r>
              <a:endParaRPr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ko-KR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교육정보</a:t>
              </a:r>
              <a:endPara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5608687" y="3150493"/>
            <a:ext cx="2694619" cy="2366739"/>
            <a:chOff x="5436096" y="4130030"/>
            <a:chExt cx="2694619" cy="2366739"/>
          </a:xfrm>
        </p:grpSpPr>
        <p:sp>
          <p:nvSpPr>
            <p:cNvPr id="22" name="타원 21"/>
            <p:cNvSpPr/>
            <p:nvPr/>
          </p:nvSpPr>
          <p:spPr bwMode="auto">
            <a:xfrm>
              <a:off x="5436096" y="4130030"/>
              <a:ext cx="1296144" cy="1263981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CULTURE</a:t>
              </a:r>
              <a:endPara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6775673" y="5704681"/>
              <a:ext cx="1355042" cy="360040"/>
            </a:xfrm>
            <a:prstGeom prst="roundRect">
              <a:avLst/>
            </a:prstGeom>
            <a:noFill/>
            <a:ln>
              <a:solidFill>
                <a:srgbClr val="FFC00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계층</a:t>
              </a:r>
              <a:r>
                <a:rPr lang="en-US" altLang="ko-KR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통합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6775673" y="6136729"/>
              <a:ext cx="1355042" cy="360040"/>
            </a:xfrm>
            <a:prstGeom prst="roundRect">
              <a:avLst/>
            </a:prstGeom>
            <a:noFill/>
            <a:ln>
              <a:solidFill>
                <a:srgbClr val="FFC00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세대 어울림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7" name="타원 26"/>
          <p:cNvSpPr/>
          <p:nvPr/>
        </p:nvSpPr>
        <p:spPr bwMode="auto">
          <a:xfrm>
            <a:off x="3660279" y="2852936"/>
            <a:ext cx="1800200" cy="1728192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40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50+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Seoul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Senior</a:t>
            </a:r>
          </a:p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Festival</a:t>
            </a:r>
            <a:endParaRPr kumimoji="1" lang="en-US" altLang="ko-KR" sz="2000" b="1" dirty="0" smtClean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3918595" y="404664"/>
            <a:ext cx="3101677" cy="2277426"/>
            <a:chOff x="3918595" y="404664"/>
            <a:chExt cx="3101677" cy="2277426"/>
          </a:xfrm>
        </p:grpSpPr>
        <p:sp>
          <p:nvSpPr>
            <p:cNvPr id="21" name="타원 20"/>
            <p:cNvSpPr/>
            <p:nvPr/>
          </p:nvSpPr>
          <p:spPr bwMode="auto">
            <a:xfrm>
              <a:off x="3918595" y="1418109"/>
              <a:ext cx="1296144" cy="1263981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LIFE</a:t>
              </a:r>
              <a:endPara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5305190" y="404664"/>
              <a:ext cx="1715082" cy="360040"/>
            </a:xfrm>
            <a:prstGeom prst="roundRect">
              <a:avLst/>
            </a:prstGeom>
            <a:noFill/>
            <a:ln>
              <a:solidFill>
                <a:srgbClr val="00B05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협동 상생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5305190" y="836712"/>
              <a:ext cx="1715082" cy="360040"/>
            </a:xfrm>
            <a:prstGeom prst="roundRect">
              <a:avLst/>
            </a:prstGeom>
            <a:noFill/>
            <a:ln>
              <a:solidFill>
                <a:srgbClr val="00B05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공헌</a:t>
              </a:r>
              <a:r>
                <a:rPr lang="en-US" altLang="ko-KR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</a:t>
              </a:r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재능기부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-36512" y="10716"/>
            <a:ext cx="3960812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추진 방향</a:t>
            </a:r>
            <a:endParaRPr lang="ko-KR" altLang="en-US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 rot="10800000">
            <a:off x="1835696" y="4725144"/>
            <a:ext cx="3399235" cy="1600226"/>
            <a:chOff x="3918595" y="1081864"/>
            <a:chExt cx="3399235" cy="1600226"/>
          </a:xfrm>
        </p:grpSpPr>
        <p:sp>
          <p:nvSpPr>
            <p:cNvPr id="39" name="타원 38"/>
            <p:cNvSpPr/>
            <p:nvPr/>
          </p:nvSpPr>
          <p:spPr bwMode="auto">
            <a:xfrm rot="10800000">
              <a:off x="3918595" y="1418109"/>
              <a:ext cx="1296144" cy="1263981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dirty="0" smtClean="0">
                  <a:solidFill>
                    <a:schemeClr val="bg1">
                      <a:lumMod val="50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Senior</a:t>
              </a:r>
            </a:p>
            <a:p>
              <a:pPr marL="0" marR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나눔고딕" pitchFamily="50" charset="-127"/>
                  <a:ea typeface="나눔고딕" pitchFamily="50" charset="-127"/>
                </a:rPr>
                <a:t>Business</a:t>
              </a:r>
            </a:p>
          </p:txBody>
        </p:sp>
        <p:sp>
          <p:nvSpPr>
            <p:cNvPr id="40" name="모서리가 둥근 직사각형 39"/>
            <p:cNvSpPr/>
            <p:nvPr/>
          </p:nvSpPr>
          <p:spPr>
            <a:xfrm rot="10800000">
              <a:off x="5593224" y="1081864"/>
              <a:ext cx="1715082" cy="360040"/>
            </a:xfrm>
            <a:prstGeom prst="roundRect">
              <a:avLst/>
            </a:prstGeom>
            <a:noFill/>
            <a:ln>
              <a:solidFill>
                <a:srgbClr val="7030A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생활편익제공</a:t>
              </a:r>
              <a:endPara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>
            <a:xfrm rot="10800000">
              <a:off x="5602748" y="1529962"/>
              <a:ext cx="1715082" cy="360040"/>
            </a:xfrm>
            <a:prstGeom prst="roundRect">
              <a:avLst/>
            </a:prstGeom>
            <a:noFill/>
            <a:ln>
              <a:solidFill>
                <a:srgbClr val="7030A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시니어 서비스제공</a:t>
              </a:r>
              <a:endParaRPr lang="ko-KR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A6025-8B7D-4C5F-82D6-D6CDE9CD3C59}" type="slidenum">
              <a:rPr lang="ko-KR" altLang="en-US" b="1" smtClean="0">
                <a:solidFill>
                  <a:schemeClr val="bg1"/>
                </a:solidFill>
              </a:rPr>
              <a:pPr/>
              <a:t>8</a:t>
            </a:fld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99592" y="1052736"/>
            <a:ext cx="2304256" cy="56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66"/>
                </a:solidFill>
              </a:rPr>
              <a:t>일자리박람회</a:t>
            </a:r>
            <a:endParaRPr lang="ko-KR" altLang="en-US" dirty="0">
              <a:solidFill>
                <a:srgbClr val="FF0066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04048" y="1052736"/>
            <a:ext cx="3600400" cy="563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66"/>
                </a:solidFill>
              </a:rPr>
              <a:t>50+</a:t>
            </a:r>
            <a:r>
              <a:rPr lang="ko-KR" altLang="en-US" dirty="0" smtClean="0">
                <a:solidFill>
                  <a:srgbClr val="FF0066"/>
                </a:solidFill>
              </a:rPr>
              <a:t>페스티벌</a:t>
            </a:r>
            <a:endParaRPr lang="ko-KR" altLang="en-US" dirty="0">
              <a:solidFill>
                <a:srgbClr val="FF0066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-108520" y="1191"/>
            <a:ext cx="396081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   </a:t>
            </a:r>
            <a:r>
              <a:rPr lang="ko-KR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차별성</a:t>
            </a: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4" name="순서도: 대조 13"/>
          <p:cNvSpPr/>
          <p:nvPr/>
        </p:nvSpPr>
        <p:spPr>
          <a:xfrm rot="16200000">
            <a:off x="1295635" y="1913203"/>
            <a:ext cx="1584176" cy="2520280"/>
          </a:xfrm>
          <a:prstGeom prst="flowChartCollate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282037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 Job     Match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789789"/>
            <a:ext cx="20162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공공</a:t>
            </a:r>
            <a:r>
              <a: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·</a:t>
            </a: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민간기업 참여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선진사례 정보제공</a:t>
            </a:r>
            <a:endParaRPr lang="en-US" altLang="ko-KR" dirty="0" smtClean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직업체험기회</a:t>
            </a:r>
            <a:endParaRPr lang="ko-KR" altLang="en-US" dirty="0">
              <a:solidFill>
                <a:schemeClr val="tx1">
                  <a:lumMod val="50000"/>
                  <a:lumOff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 rot="5400000">
            <a:off x="4420555" y="2989523"/>
            <a:ext cx="360040" cy="28803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5796136" y="1998365"/>
            <a:ext cx="1476617" cy="1998863"/>
            <a:chOff x="5796136" y="2137962"/>
            <a:chExt cx="1476617" cy="1858598"/>
          </a:xfrm>
        </p:grpSpPr>
        <p:sp>
          <p:nvSpPr>
            <p:cNvPr id="20" name="타원 19"/>
            <p:cNvSpPr/>
            <p:nvPr/>
          </p:nvSpPr>
          <p:spPr>
            <a:xfrm>
              <a:off x="5796136" y="2204864"/>
              <a:ext cx="1296144" cy="115212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달 20"/>
            <p:cNvSpPr/>
            <p:nvPr/>
          </p:nvSpPr>
          <p:spPr>
            <a:xfrm rot="10152322">
              <a:off x="6443828" y="2137962"/>
              <a:ext cx="828925" cy="1858598"/>
            </a:xfrm>
            <a:prstGeom prst="moon">
              <a:avLst>
                <a:gd name="adj" fmla="val 41815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 rot="13420508">
            <a:off x="5314653" y="3563538"/>
            <a:ext cx="1473358" cy="2046246"/>
            <a:chOff x="5796137" y="2147595"/>
            <a:chExt cx="1473358" cy="1858598"/>
          </a:xfrm>
        </p:grpSpPr>
        <p:sp>
          <p:nvSpPr>
            <p:cNvPr id="24" name="타원 23"/>
            <p:cNvSpPr/>
            <p:nvPr/>
          </p:nvSpPr>
          <p:spPr>
            <a:xfrm>
              <a:off x="5796137" y="2204865"/>
              <a:ext cx="1296144" cy="115212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달 24"/>
            <p:cNvSpPr/>
            <p:nvPr/>
          </p:nvSpPr>
          <p:spPr>
            <a:xfrm rot="10266459">
              <a:off x="6440570" y="2147595"/>
              <a:ext cx="828925" cy="1858598"/>
            </a:xfrm>
            <a:prstGeom prst="moon">
              <a:avLst>
                <a:gd name="adj" fmla="val 41815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6" name="그룹 25"/>
          <p:cNvGrpSpPr/>
          <p:nvPr/>
        </p:nvGrpSpPr>
        <p:grpSpPr>
          <a:xfrm rot="6379061">
            <a:off x="6800609" y="3124915"/>
            <a:ext cx="1478909" cy="2052542"/>
            <a:chOff x="5796136" y="2134960"/>
            <a:chExt cx="1478909" cy="1858598"/>
          </a:xfrm>
          <a:solidFill>
            <a:srgbClr val="92D050"/>
          </a:solidFill>
        </p:grpSpPr>
        <p:sp>
          <p:nvSpPr>
            <p:cNvPr id="27" name="타원 26"/>
            <p:cNvSpPr/>
            <p:nvPr/>
          </p:nvSpPr>
          <p:spPr>
            <a:xfrm>
              <a:off x="5796136" y="2204864"/>
              <a:ext cx="1296144" cy="1152128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달 27"/>
            <p:cNvSpPr/>
            <p:nvPr/>
          </p:nvSpPr>
          <p:spPr>
            <a:xfrm rot="10152322">
              <a:off x="6446120" y="2134960"/>
              <a:ext cx="828925" cy="1858598"/>
            </a:xfrm>
            <a:prstGeom prst="moon">
              <a:avLst>
                <a:gd name="adj" fmla="val 41815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40152" y="2217638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Personal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Human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Library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08304" y="372980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Network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Co-work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Collaboration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7696" y="4408537"/>
            <a:ext cx="146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Industry</a:t>
            </a:r>
          </a:p>
          <a:p>
            <a:r>
              <a:rPr lang="en-US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academic cooperation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 txBox="1">
            <a:spLocks/>
          </p:cNvSpPr>
          <p:nvPr/>
        </p:nvSpPr>
        <p:spPr>
          <a:xfrm>
            <a:off x="0" y="270892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08서울남산체 B" pitchFamily="18" charset="-127"/>
                <a:ea typeface="08서울남산체 B" pitchFamily="18" charset="-127"/>
                <a:cs typeface="+mj-cs"/>
              </a:rPr>
              <a:t>    Ⅱ. Seoul</a:t>
            </a:r>
            <a:r>
              <a:rPr kumimoji="0" lang="en-US" altLang="ko-KR" sz="44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08서울남산체 B" pitchFamily="18" charset="-127"/>
                <a:ea typeface="08서울남산체 B" pitchFamily="18" charset="-127"/>
                <a:cs typeface="+mj-cs"/>
              </a:rPr>
              <a:t> Senior Festival</a:t>
            </a: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08서울남산체 B" pitchFamily="18" charset="-127"/>
              <a:ea typeface="08서울남산체 B" pitchFamily="18" charset="-127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1697</TotalTime>
  <Words>1262</Words>
  <Application>Microsoft Office PowerPoint</Application>
  <PresentationFormat>화면 슬라이드 쇼(4:3)</PresentationFormat>
  <Paragraphs>405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2013  Seoul senior Festival</vt:lpstr>
      <vt:lpstr>Index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2013  Seoul senior Festival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이승희</dc:creator>
  <cp:lastModifiedBy>note4</cp:lastModifiedBy>
  <cp:revision>188</cp:revision>
  <dcterms:created xsi:type="dcterms:W3CDTF">2007-08-20T11:48:07Z</dcterms:created>
  <dcterms:modified xsi:type="dcterms:W3CDTF">2013-09-05T05:21:23Z</dcterms:modified>
</cp:coreProperties>
</file>